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1"/>
  </p:notesMasterIdLst>
  <p:handoutMasterIdLst>
    <p:handoutMasterId r:id="rId52"/>
  </p:handoutMasterIdLst>
  <p:sldIdLst>
    <p:sldId id="274" r:id="rId5"/>
    <p:sldId id="7348" r:id="rId6"/>
    <p:sldId id="7349" r:id="rId7"/>
    <p:sldId id="7351" r:id="rId8"/>
    <p:sldId id="7370" r:id="rId9"/>
    <p:sldId id="7371" r:id="rId10"/>
    <p:sldId id="7372" r:id="rId11"/>
    <p:sldId id="7373" r:id="rId12"/>
    <p:sldId id="7374" r:id="rId13"/>
    <p:sldId id="7379" r:id="rId14"/>
    <p:sldId id="7380" r:id="rId15"/>
    <p:sldId id="7381" r:id="rId16"/>
    <p:sldId id="7382" r:id="rId17"/>
    <p:sldId id="7383" r:id="rId18"/>
    <p:sldId id="7375" r:id="rId19"/>
    <p:sldId id="7376" r:id="rId20"/>
    <p:sldId id="7377" r:id="rId21"/>
    <p:sldId id="7378" r:id="rId22"/>
    <p:sldId id="7384" r:id="rId23"/>
    <p:sldId id="7385" r:id="rId24"/>
    <p:sldId id="7386" r:id="rId25"/>
    <p:sldId id="7387" r:id="rId26"/>
    <p:sldId id="7388" r:id="rId27"/>
    <p:sldId id="7389" r:id="rId28"/>
    <p:sldId id="7390" r:id="rId29"/>
    <p:sldId id="7391" r:id="rId30"/>
    <p:sldId id="7392" r:id="rId31"/>
    <p:sldId id="7393" r:id="rId32"/>
    <p:sldId id="7394" r:id="rId33"/>
    <p:sldId id="7395" r:id="rId34"/>
    <p:sldId id="7396" r:id="rId35"/>
    <p:sldId id="7397" r:id="rId36"/>
    <p:sldId id="7398" r:id="rId37"/>
    <p:sldId id="7399" r:id="rId38"/>
    <p:sldId id="7400" r:id="rId39"/>
    <p:sldId id="7402" r:id="rId40"/>
    <p:sldId id="7403" r:id="rId41"/>
    <p:sldId id="7404" r:id="rId42"/>
    <p:sldId id="7405" r:id="rId43"/>
    <p:sldId id="7406" r:id="rId44"/>
    <p:sldId id="7407" r:id="rId45"/>
    <p:sldId id="7408" r:id="rId46"/>
    <p:sldId id="7409" r:id="rId47"/>
    <p:sldId id="7410" r:id="rId48"/>
    <p:sldId id="7411" r:id="rId49"/>
    <p:sldId id="7412" r:id="rId50"/>
  </p:sldIdLst>
  <p:sldSz cx="12192000" cy="6858000"/>
  <p:notesSz cx="6799263"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1B81"/>
    <a:srgbClr val="E15C37"/>
    <a:srgbClr val="0085AC"/>
    <a:srgbClr val="FCEEFA"/>
    <a:srgbClr val="DC00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8903C0-659C-4AC6-889E-B0FE598722BF}" v="9" dt="2026-02-05T08:46:24.54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73" autoAdjust="0"/>
    <p:restoredTop sz="95033" autoAdjust="0"/>
  </p:normalViewPr>
  <p:slideViewPr>
    <p:cSldViewPr snapToGrid="0">
      <p:cViewPr varScale="1">
        <p:scale>
          <a:sx n="111" d="100"/>
          <a:sy n="111" d="100"/>
        </p:scale>
        <p:origin x="756"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629"/>
    </p:cViewPr>
  </p:sorterViewPr>
  <p:notesViewPr>
    <p:cSldViewPr snapToGrid="0">
      <p:cViewPr varScale="1">
        <p:scale>
          <a:sx n="58" d="100"/>
          <a:sy n="58" d="100"/>
        </p:scale>
        <p:origin x="2664"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di Mohamed OULD SIDI" userId="d38d361c-582f-42d2-ad91-4e77663902fc" providerId="ADAL" clId="{E773D2E7-02A2-4A84-8360-78405FA8C083}"/>
    <pc:docChg chg="custSel delSld modSld modNotesMaster modHandout">
      <pc:chgData name="Sidi Mohamed OULD SIDI" userId="d38d361c-582f-42d2-ad91-4e77663902fc" providerId="ADAL" clId="{E773D2E7-02A2-4A84-8360-78405FA8C083}" dt="2026-02-05T12:22:51.911" v="498" actId="47"/>
      <pc:docMkLst>
        <pc:docMk/>
      </pc:docMkLst>
      <pc:sldChg chg="mod modShow">
        <pc:chgData name="Sidi Mohamed OULD SIDI" userId="d38d361c-582f-42d2-ad91-4e77663902fc" providerId="ADAL" clId="{E773D2E7-02A2-4A84-8360-78405FA8C083}" dt="2026-02-05T12:22:11.254" v="493" actId="729"/>
        <pc:sldMkLst>
          <pc:docMk/>
          <pc:sldMk cId="177139523" sldId="7371"/>
        </pc:sldMkLst>
      </pc:sldChg>
      <pc:sldChg chg="mod modShow">
        <pc:chgData name="Sidi Mohamed OULD SIDI" userId="d38d361c-582f-42d2-ad91-4e77663902fc" providerId="ADAL" clId="{E773D2E7-02A2-4A84-8360-78405FA8C083}" dt="2026-02-05T12:22:11.254" v="493" actId="729"/>
        <pc:sldMkLst>
          <pc:docMk/>
          <pc:sldMk cId="3070025475" sldId="7372"/>
        </pc:sldMkLst>
      </pc:sldChg>
      <pc:sldChg chg="mod modShow">
        <pc:chgData name="Sidi Mohamed OULD SIDI" userId="d38d361c-582f-42d2-ad91-4e77663902fc" providerId="ADAL" clId="{E773D2E7-02A2-4A84-8360-78405FA8C083}" dt="2026-02-05T12:22:11.254" v="493" actId="729"/>
        <pc:sldMkLst>
          <pc:docMk/>
          <pc:sldMk cId="1046799300" sldId="7373"/>
        </pc:sldMkLst>
      </pc:sldChg>
      <pc:sldChg chg="mod modShow">
        <pc:chgData name="Sidi Mohamed OULD SIDI" userId="d38d361c-582f-42d2-ad91-4e77663902fc" providerId="ADAL" clId="{E773D2E7-02A2-4A84-8360-78405FA8C083}" dt="2026-02-05T12:22:11.254" v="493" actId="729"/>
        <pc:sldMkLst>
          <pc:docMk/>
          <pc:sldMk cId="656395774" sldId="7374"/>
        </pc:sldMkLst>
      </pc:sldChg>
      <pc:sldChg chg="mod modShow">
        <pc:chgData name="Sidi Mohamed OULD SIDI" userId="d38d361c-582f-42d2-ad91-4e77663902fc" providerId="ADAL" clId="{E773D2E7-02A2-4A84-8360-78405FA8C083}" dt="2026-02-05T12:22:30.569" v="495" actId="729"/>
        <pc:sldMkLst>
          <pc:docMk/>
          <pc:sldMk cId="2103236079" sldId="7376"/>
        </pc:sldMkLst>
      </pc:sldChg>
      <pc:sldChg chg="mod modShow">
        <pc:chgData name="Sidi Mohamed OULD SIDI" userId="d38d361c-582f-42d2-ad91-4e77663902fc" providerId="ADAL" clId="{E773D2E7-02A2-4A84-8360-78405FA8C083}" dt="2026-02-05T12:22:30.569" v="495" actId="729"/>
        <pc:sldMkLst>
          <pc:docMk/>
          <pc:sldMk cId="1491731551" sldId="7377"/>
        </pc:sldMkLst>
      </pc:sldChg>
      <pc:sldChg chg="mod modShow">
        <pc:chgData name="Sidi Mohamed OULD SIDI" userId="d38d361c-582f-42d2-ad91-4e77663902fc" providerId="ADAL" clId="{E773D2E7-02A2-4A84-8360-78405FA8C083}" dt="2026-02-05T12:22:30.569" v="495" actId="729"/>
        <pc:sldMkLst>
          <pc:docMk/>
          <pc:sldMk cId="231937001" sldId="7378"/>
        </pc:sldMkLst>
      </pc:sldChg>
      <pc:sldChg chg="mod modShow">
        <pc:chgData name="Sidi Mohamed OULD SIDI" userId="d38d361c-582f-42d2-ad91-4e77663902fc" providerId="ADAL" clId="{E773D2E7-02A2-4A84-8360-78405FA8C083}" dt="2026-02-05T12:22:19.480" v="494" actId="729"/>
        <pc:sldMkLst>
          <pc:docMk/>
          <pc:sldMk cId="2138988568" sldId="7380"/>
        </pc:sldMkLst>
      </pc:sldChg>
      <pc:sldChg chg="mod modShow">
        <pc:chgData name="Sidi Mohamed OULD SIDI" userId="d38d361c-582f-42d2-ad91-4e77663902fc" providerId="ADAL" clId="{E773D2E7-02A2-4A84-8360-78405FA8C083}" dt="2026-02-05T12:22:19.480" v="494" actId="729"/>
        <pc:sldMkLst>
          <pc:docMk/>
          <pc:sldMk cId="965672586" sldId="7381"/>
        </pc:sldMkLst>
      </pc:sldChg>
      <pc:sldChg chg="mod modShow">
        <pc:chgData name="Sidi Mohamed OULD SIDI" userId="d38d361c-582f-42d2-ad91-4e77663902fc" providerId="ADAL" clId="{E773D2E7-02A2-4A84-8360-78405FA8C083}" dt="2026-02-05T12:22:19.480" v="494" actId="729"/>
        <pc:sldMkLst>
          <pc:docMk/>
          <pc:sldMk cId="2874854949" sldId="7382"/>
        </pc:sldMkLst>
      </pc:sldChg>
      <pc:sldChg chg="mod modShow">
        <pc:chgData name="Sidi Mohamed OULD SIDI" userId="d38d361c-582f-42d2-ad91-4e77663902fc" providerId="ADAL" clId="{E773D2E7-02A2-4A84-8360-78405FA8C083}" dt="2026-02-05T12:22:19.480" v="494" actId="729"/>
        <pc:sldMkLst>
          <pc:docMk/>
          <pc:sldMk cId="2020037326" sldId="7383"/>
        </pc:sldMkLst>
      </pc:sldChg>
      <pc:sldChg chg="mod modShow">
        <pc:chgData name="Sidi Mohamed OULD SIDI" userId="d38d361c-582f-42d2-ad91-4e77663902fc" providerId="ADAL" clId="{E773D2E7-02A2-4A84-8360-78405FA8C083}" dt="2026-02-05T12:22:38.404" v="496" actId="729"/>
        <pc:sldMkLst>
          <pc:docMk/>
          <pc:sldMk cId="1618410216" sldId="7385"/>
        </pc:sldMkLst>
      </pc:sldChg>
      <pc:sldChg chg="mod modShow">
        <pc:chgData name="Sidi Mohamed OULD SIDI" userId="d38d361c-582f-42d2-ad91-4e77663902fc" providerId="ADAL" clId="{E773D2E7-02A2-4A84-8360-78405FA8C083}" dt="2026-02-05T12:22:38.404" v="496" actId="729"/>
        <pc:sldMkLst>
          <pc:docMk/>
          <pc:sldMk cId="2330238164" sldId="7386"/>
        </pc:sldMkLst>
      </pc:sldChg>
      <pc:sldChg chg="mod modShow">
        <pc:chgData name="Sidi Mohamed OULD SIDI" userId="d38d361c-582f-42d2-ad91-4e77663902fc" providerId="ADAL" clId="{E773D2E7-02A2-4A84-8360-78405FA8C083}" dt="2026-02-05T12:22:38.404" v="496" actId="729"/>
        <pc:sldMkLst>
          <pc:docMk/>
          <pc:sldMk cId="3972673720" sldId="7387"/>
        </pc:sldMkLst>
      </pc:sldChg>
      <pc:sldChg chg="mod modShow">
        <pc:chgData name="Sidi Mohamed OULD SIDI" userId="d38d361c-582f-42d2-ad91-4e77663902fc" providerId="ADAL" clId="{E773D2E7-02A2-4A84-8360-78405FA8C083}" dt="2026-02-05T12:22:38.404" v="496" actId="729"/>
        <pc:sldMkLst>
          <pc:docMk/>
          <pc:sldMk cId="2927660727" sldId="7388"/>
        </pc:sldMkLst>
      </pc:sldChg>
      <pc:sldChg chg="mod modShow">
        <pc:chgData name="Sidi Mohamed OULD SIDI" userId="d38d361c-582f-42d2-ad91-4e77663902fc" providerId="ADAL" clId="{E773D2E7-02A2-4A84-8360-78405FA8C083}" dt="2026-02-05T12:22:38.404" v="496" actId="729"/>
        <pc:sldMkLst>
          <pc:docMk/>
          <pc:sldMk cId="381341855" sldId="7389"/>
        </pc:sldMkLst>
      </pc:sldChg>
      <pc:sldChg chg="mod modShow">
        <pc:chgData name="Sidi Mohamed OULD SIDI" userId="d38d361c-582f-42d2-ad91-4e77663902fc" providerId="ADAL" clId="{E773D2E7-02A2-4A84-8360-78405FA8C083}" dt="2026-02-05T12:22:38.404" v="496" actId="729"/>
        <pc:sldMkLst>
          <pc:docMk/>
          <pc:sldMk cId="1135354896" sldId="7390"/>
        </pc:sldMkLst>
      </pc:sldChg>
      <pc:sldChg chg="mod modShow">
        <pc:chgData name="Sidi Mohamed OULD SIDI" userId="d38d361c-582f-42d2-ad91-4e77663902fc" providerId="ADAL" clId="{E773D2E7-02A2-4A84-8360-78405FA8C083}" dt="2026-02-05T12:22:45.907" v="497" actId="729"/>
        <pc:sldMkLst>
          <pc:docMk/>
          <pc:sldMk cId="2692900423" sldId="7392"/>
        </pc:sldMkLst>
      </pc:sldChg>
      <pc:sldChg chg="mod modShow">
        <pc:chgData name="Sidi Mohamed OULD SIDI" userId="d38d361c-582f-42d2-ad91-4e77663902fc" providerId="ADAL" clId="{E773D2E7-02A2-4A84-8360-78405FA8C083}" dt="2026-02-05T12:22:45.907" v="497" actId="729"/>
        <pc:sldMkLst>
          <pc:docMk/>
          <pc:sldMk cId="4109996876" sldId="7393"/>
        </pc:sldMkLst>
      </pc:sldChg>
      <pc:sldChg chg="mod modShow">
        <pc:chgData name="Sidi Mohamed OULD SIDI" userId="d38d361c-582f-42d2-ad91-4e77663902fc" providerId="ADAL" clId="{E773D2E7-02A2-4A84-8360-78405FA8C083}" dt="2026-02-05T12:22:45.907" v="497" actId="729"/>
        <pc:sldMkLst>
          <pc:docMk/>
          <pc:sldMk cId="3596238415" sldId="7394"/>
        </pc:sldMkLst>
      </pc:sldChg>
      <pc:sldChg chg="mod modShow">
        <pc:chgData name="Sidi Mohamed OULD SIDI" userId="d38d361c-582f-42d2-ad91-4e77663902fc" providerId="ADAL" clId="{E773D2E7-02A2-4A84-8360-78405FA8C083}" dt="2026-02-05T12:22:45.907" v="497" actId="729"/>
        <pc:sldMkLst>
          <pc:docMk/>
          <pc:sldMk cId="279031236" sldId="7395"/>
        </pc:sldMkLst>
      </pc:sldChg>
      <pc:sldChg chg="mod modShow">
        <pc:chgData name="Sidi Mohamed OULD SIDI" userId="d38d361c-582f-42d2-ad91-4e77663902fc" providerId="ADAL" clId="{E773D2E7-02A2-4A84-8360-78405FA8C083}" dt="2026-02-05T12:22:45.907" v="497" actId="729"/>
        <pc:sldMkLst>
          <pc:docMk/>
          <pc:sldMk cId="1910295164" sldId="7396"/>
        </pc:sldMkLst>
      </pc:sldChg>
      <pc:sldChg chg="mod modShow">
        <pc:chgData name="Sidi Mohamed OULD SIDI" userId="d38d361c-582f-42d2-ad91-4e77663902fc" providerId="ADAL" clId="{E773D2E7-02A2-4A84-8360-78405FA8C083}" dt="2026-02-05T12:22:45.907" v="497" actId="729"/>
        <pc:sldMkLst>
          <pc:docMk/>
          <pc:sldMk cId="1411655263" sldId="7397"/>
        </pc:sldMkLst>
      </pc:sldChg>
      <pc:sldChg chg="mod modShow">
        <pc:chgData name="Sidi Mohamed OULD SIDI" userId="d38d361c-582f-42d2-ad91-4e77663902fc" providerId="ADAL" clId="{E773D2E7-02A2-4A84-8360-78405FA8C083}" dt="2026-02-05T12:22:45.907" v="497" actId="729"/>
        <pc:sldMkLst>
          <pc:docMk/>
          <pc:sldMk cId="3369512312" sldId="7398"/>
        </pc:sldMkLst>
      </pc:sldChg>
      <pc:sldChg chg="del">
        <pc:chgData name="Sidi Mohamed OULD SIDI" userId="d38d361c-582f-42d2-ad91-4e77663902fc" providerId="ADAL" clId="{E773D2E7-02A2-4A84-8360-78405FA8C083}" dt="2026-02-05T12:22:51.911" v="498" actId="47"/>
        <pc:sldMkLst>
          <pc:docMk/>
          <pc:sldMk cId="1277189557" sldId="7401"/>
        </pc:sldMkLst>
      </pc:sldChg>
      <pc:sldChg chg="modSp mod">
        <pc:chgData name="Sidi Mohamed OULD SIDI" userId="d38d361c-582f-42d2-ad91-4e77663902fc" providerId="ADAL" clId="{E773D2E7-02A2-4A84-8360-78405FA8C083}" dt="2026-02-05T08:17:17.183" v="86" actId="20577"/>
        <pc:sldMkLst>
          <pc:docMk/>
          <pc:sldMk cId="1802443991" sldId="7403"/>
        </pc:sldMkLst>
        <pc:spChg chg="mod">
          <ac:chgData name="Sidi Mohamed OULD SIDI" userId="d38d361c-582f-42d2-ad91-4e77663902fc" providerId="ADAL" clId="{E773D2E7-02A2-4A84-8360-78405FA8C083}" dt="2026-02-05T08:17:17.183" v="86" actId="20577"/>
          <ac:spMkLst>
            <pc:docMk/>
            <pc:sldMk cId="1802443991" sldId="7403"/>
            <ac:spMk id="3" creationId="{4C0FF56E-913F-4A24-1A57-214CF90A2C7B}"/>
          </ac:spMkLst>
        </pc:spChg>
      </pc:sldChg>
      <pc:sldChg chg="modSp mod">
        <pc:chgData name="Sidi Mohamed OULD SIDI" userId="d38d361c-582f-42d2-ad91-4e77663902fc" providerId="ADAL" clId="{E773D2E7-02A2-4A84-8360-78405FA8C083}" dt="2026-02-05T08:17:43.501" v="88" actId="5793"/>
        <pc:sldMkLst>
          <pc:docMk/>
          <pc:sldMk cId="3650820390" sldId="7404"/>
        </pc:sldMkLst>
        <pc:spChg chg="mod">
          <ac:chgData name="Sidi Mohamed OULD SIDI" userId="d38d361c-582f-42d2-ad91-4e77663902fc" providerId="ADAL" clId="{E773D2E7-02A2-4A84-8360-78405FA8C083}" dt="2026-02-05T08:17:43.501" v="88" actId="5793"/>
          <ac:spMkLst>
            <pc:docMk/>
            <pc:sldMk cId="3650820390" sldId="7404"/>
            <ac:spMk id="3" creationId="{FB19B066-077F-5A27-60F6-F86416A66786}"/>
          </ac:spMkLst>
        </pc:spChg>
      </pc:sldChg>
      <pc:sldChg chg="modSp mod">
        <pc:chgData name="Sidi Mohamed OULD SIDI" userId="d38d361c-582f-42d2-ad91-4e77663902fc" providerId="ADAL" clId="{E773D2E7-02A2-4A84-8360-78405FA8C083}" dt="2026-02-05T08:46:01.145" v="491" actId="20577"/>
        <pc:sldMkLst>
          <pc:docMk/>
          <pc:sldMk cId="1108914538" sldId="7406"/>
        </pc:sldMkLst>
        <pc:spChg chg="mod">
          <ac:chgData name="Sidi Mohamed OULD SIDI" userId="d38d361c-582f-42d2-ad91-4e77663902fc" providerId="ADAL" clId="{E773D2E7-02A2-4A84-8360-78405FA8C083}" dt="2026-02-05T08:46:01.145" v="491" actId="20577"/>
          <ac:spMkLst>
            <pc:docMk/>
            <pc:sldMk cId="1108914538" sldId="7406"/>
            <ac:spMk id="2" creationId="{20022256-7945-FA9A-09C6-92D7DDBD9B9D}"/>
          </ac:spMkLst>
        </pc:spChg>
        <pc:spChg chg="mod">
          <ac:chgData name="Sidi Mohamed OULD SIDI" userId="d38d361c-582f-42d2-ad91-4e77663902fc" providerId="ADAL" clId="{E773D2E7-02A2-4A84-8360-78405FA8C083}" dt="2026-02-05T08:45:49.604" v="456" actId="20577"/>
          <ac:spMkLst>
            <pc:docMk/>
            <pc:sldMk cId="1108914538" sldId="7406"/>
            <ac:spMk id="6" creationId="{377C0D0C-3114-9023-5439-C7845C7240A0}"/>
          </ac:spMkLst>
        </pc:spChg>
      </pc:sldChg>
      <pc:sldChg chg="modSp">
        <pc:chgData name="Sidi Mohamed OULD SIDI" userId="d38d361c-582f-42d2-ad91-4e77663902fc" providerId="ADAL" clId="{E773D2E7-02A2-4A84-8360-78405FA8C083}" dt="2026-02-05T08:46:24.544" v="492"/>
        <pc:sldMkLst>
          <pc:docMk/>
          <pc:sldMk cId="4171363487" sldId="7407"/>
        </pc:sldMkLst>
        <pc:spChg chg="mod">
          <ac:chgData name="Sidi Mohamed OULD SIDI" userId="d38d361c-582f-42d2-ad91-4e77663902fc" providerId="ADAL" clId="{E773D2E7-02A2-4A84-8360-78405FA8C083}" dt="2026-02-05T08:46:24.544" v="492"/>
          <ac:spMkLst>
            <pc:docMk/>
            <pc:sldMk cId="4171363487" sldId="7407"/>
            <ac:spMk id="2" creationId="{31C1F737-4C8B-977F-648E-4177648BAACC}"/>
          </ac:spMkLst>
        </pc:spChg>
      </pc:sldChg>
      <pc:sldChg chg="modSp mod">
        <pc:chgData name="Sidi Mohamed OULD SIDI" userId="d38d361c-582f-42d2-ad91-4e77663902fc" providerId="ADAL" clId="{E773D2E7-02A2-4A84-8360-78405FA8C083}" dt="2026-02-05T08:25:16.868" v="454" actId="5793"/>
        <pc:sldMkLst>
          <pc:docMk/>
          <pc:sldMk cId="4092549434" sldId="7409"/>
        </pc:sldMkLst>
        <pc:spChg chg="mod">
          <ac:chgData name="Sidi Mohamed OULD SIDI" userId="d38d361c-582f-42d2-ad91-4e77663902fc" providerId="ADAL" clId="{E773D2E7-02A2-4A84-8360-78405FA8C083}" dt="2026-02-05T08:25:16.868" v="454" actId="5793"/>
          <ac:spMkLst>
            <pc:docMk/>
            <pc:sldMk cId="4092549434" sldId="7409"/>
            <ac:spMk id="3" creationId="{DCE4BFC2-9BE3-99B0-4ABA-7E85D757EBE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08BCBDC-B260-58DD-7CFD-31876E368141}"/>
              </a:ext>
            </a:extLst>
          </p:cNvPr>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051DE5C-E877-E2AC-5D78-177EC1EB9DDD}"/>
              </a:ext>
            </a:extLst>
          </p:cNvPr>
          <p:cNvSpPr>
            <a:spLocks noGrp="1"/>
          </p:cNvSpPr>
          <p:nvPr>
            <p:ph type="dt" sz="quarter" idx="1"/>
          </p:nvPr>
        </p:nvSpPr>
        <p:spPr>
          <a:xfrm>
            <a:off x="3851342" y="0"/>
            <a:ext cx="2946347" cy="498215"/>
          </a:xfrm>
          <a:prstGeom prst="rect">
            <a:avLst/>
          </a:prstGeom>
        </p:spPr>
        <p:txBody>
          <a:bodyPr vert="horz" lIns="91440" tIns="45720" rIns="91440" bIns="45720" rtlCol="0"/>
          <a:lstStyle>
            <a:lvl1pPr algn="r">
              <a:defRPr sz="1200"/>
            </a:lvl1pPr>
          </a:lstStyle>
          <a:p>
            <a:fld id="{5C2C098D-9B99-4F7C-AD6A-8370E5FB932D}" type="datetimeFigureOut">
              <a:rPr lang="fr-FR" smtClean="0"/>
              <a:t>05/02/2026</a:t>
            </a:fld>
            <a:endParaRPr lang="fr-FR"/>
          </a:p>
        </p:txBody>
      </p:sp>
      <p:sp>
        <p:nvSpPr>
          <p:cNvPr id="4" name="Espace réservé du pied de page 3">
            <a:extLst>
              <a:ext uri="{FF2B5EF4-FFF2-40B4-BE49-F238E27FC236}">
                <a16:creationId xmlns:a16="http://schemas.microsoft.com/office/drawing/2014/main" id="{9023C114-1E4B-2AE8-80E8-714FF184B9CD}"/>
              </a:ext>
            </a:extLst>
          </p:cNvPr>
          <p:cNvSpPr>
            <a:spLocks noGrp="1"/>
          </p:cNvSpPr>
          <p:nvPr>
            <p:ph type="ftr" sz="quarter" idx="2"/>
          </p:nvPr>
        </p:nvSpPr>
        <p:spPr>
          <a:xfrm>
            <a:off x="0" y="9431600"/>
            <a:ext cx="2946347" cy="498214"/>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B3EB01E-53B6-2C64-3515-09C3780D6F13}"/>
              </a:ext>
            </a:extLst>
          </p:cNvPr>
          <p:cNvSpPr>
            <a:spLocks noGrp="1"/>
          </p:cNvSpPr>
          <p:nvPr>
            <p:ph type="sldNum" sz="quarter" idx="3"/>
          </p:nvPr>
        </p:nvSpPr>
        <p:spPr>
          <a:xfrm>
            <a:off x="3851342" y="9431600"/>
            <a:ext cx="2946347" cy="498214"/>
          </a:xfrm>
          <a:prstGeom prst="rect">
            <a:avLst/>
          </a:prstGeom>
        </p:spPr>
        <p:txBody>
          <a:bodyPr vert="horz" lIns="91440" tIns="45720" rIns="91440" bIns="45720" rtlCol="0" anchor="b"/>
          <a:lstStyle>
            <a:lvl1pPr algn="r">
              <a:defRPr sz="1200"/>
            </a:lvl1pPr>
          </a:lstStyle>
          <a:p>
            <a:fld id="{09F18476-AD85-45F0-8985-82F77AFA14D3}" type="slidenum">
              <a:rPr lang="fr-FR" smtClean="0"/>
              <a:t>‹N°›</a:t>
            </a:fld>
            <a:endParaRPr lang="fr-FR"/>
          </a:p>
        </p:txBody>
      </p:sp>
    </p:spTree>
    <p:extLst>
      <p:ext uri="{BB962C8B-B14F-4D97-AF65-F5344CB8AC3E}">
        <p14:creationId xmlns:p14="http://schemas.microsoft.com/office/powerpoint/2010/main" val="1689525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82B317DF-B04C-4C19-9F73-034E1CE0F898}" type="datetimeFigureOut">
              <a:rPr lang="fr-FR" smtClean="0"/>
              <a:t>05/02/2026</a:t>
            </a:fld>
            <a:endParaRPr lang="fr-FR"/>
          </a:p>
        </p:txBody>
      </p:sp>
      <p:sp>
        <p:nvSpPr>
          <p:cNvPr id="4" name="Espace réservé de l'image des diapositives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22BF9F8B-08FE-4824-BE7B-4F056BC6703C}" type="slidenum">
              <a:rPr lang="fr-FR" smtClean="0"/>
              <a:t>‹N°›</a:t>
            </a:fld>
            <a:endParaRPr lang="fr-FR"/>
          </a:p>
        </p:txBody>
      </p:sp>
    </p:spTree>
    <p:extLst>
      <p:ext uri="{BB962C8B-B14F-4D97-AF65-F5344CB8AC3E}">
        <p14:creationId xmlns:p14="http://schemas.microsoft.com/office/powerpoint/2010/main" val="1810533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_couleur_personnalisab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1BA4A0-E644-28F1-105E-C4CB953D9E78}"/>
              </a:ext>
            </a:extLst>
          </p:cNvPr>
          <p:cNvSpPr/>
          <p:nvPr userDrawn="1"/>
        </p:nvSpPr>
        <p:spPr>
          <a:xfrm>
            <a:off x="478971" y="2206170"/>
            <a:ext cx="11234058" cy="4267199"/>
          </a:xfrm>
          <a:prstGeom prst="rect">
            <a:avLst/>
          </a:prstGeom>
          <a:gradFill flip="none" rotWithShape="1">
            <a:gsLst>
              <a:gs pos="63000">
                <a:schemeClr val="accent1"/>
              </a:gs>
              <a:gs pos="18000">
                <a:schemeClr val="accent6">
                  <a:lumMod val="60000"/>
                  <a:lumOff val="40000"/>
                </a:schemeClr>
              </a:gs>
              <a:gs pos="100000">
                <a:schemeClr val="tx2">
                  <a:lumMod val="50000"/>
                </a:schemeClr>
              </a:gs>
            </a:gsLst>
            <a:path path="rect">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a:extLst>
              <a:ext uri="{FF2B5EF4-FFF2-40B4-BE49-F238E27FC236}">
                <a16:creationId xmlns:a16="http://schemas.microsoft.com/office/drawing/2014/main" id="{A906CEF8-609D-4EE7-96C1-29AAB817A3F2}"/>
              </a:ext>
            </a:extLst>
          </p:cNvPr>
          <p:cNvSpPr>
            <a:spLocks noGrp="1"/>
          </p:cNvSpPr>
          <p:nvPr>
            <p:ph type="ctrTitle" hasCustomPrompt="1"/>
          </p:nvPr>
        </p:nvSpPr>
        <p:spPr>
          <a:xfrm>
            <a:off x="1082903" y="2998030"/>
            <a:ext cx="5315946" cy="861940"/>
          </a:xfrm>
          <a:prstGeom prst="rect">
            <a:avLst/>
          </a:prstGeom>
        </p:spPr>
        <p:txBody>
          <a:bodyPr anchor="ctr" anchorCtr="0">
            <a:noAutofit/>
          </a:bodyPr>
          <a:lstStyle>
            <a:lvl1pPr algn="l">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fr-FR" dirty="0"/>
              <a:t>Titre de la présentation</a:t>
            </a:r>
          </a:p>
        </p:txBody>
      </p:sp>
      <p:pic>
        <p:nvPicPr>
          <p:cNvPr id="31" name="Graphique 30">
            <a:extLst>
              <a:ext uri="{FF2B5EF4-FFF2-40B4-BE49-F238E27FC236}">
                <a16:creationId xmlns:a16="http://schemas.microsoft.com/office/drawing/2014/main" id="{6A6534D5-3D80-4B22-1149-70118576ADB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8971" y="601564"/>
            <a:ext cx="2998666" cy="1048314"/>
          </a:xfrm>
          <a:prstGeom prst="rect">
            <a:avLst/>
          </a:prstGeom>
        </p:spPr>
      </p:pic>
      <p:sp>
        <p:nvSpPr>
          <p:cNvPr id="3" name="Sous-titre 2">
            <a:extLst>
              <a:ext uri="{FF2B5EF4-FFF2-40B4-BE49-F238E27FC236}">
                <a16:creationId xmlns:a16="http://schemas.microsoft.com/office/drawing/2014/main" id="{1F58F5DD-52E7-5CDF-FE5D-2E8BCC1A7E76}"/>
              </a:ext>
            </a:extLst>
          </p:cNvPr>
          <p:cNvSpPr>
            <a:spLocks noGrp="1"/>
          </p:cNvSpPr>
          <p:nvPr>
            <p:ph type="subTitle" idx="1" hasCustomPrompt="1"/>
          </p:nvPr>
        </p:nvSpPr>
        <p:spPr>
          <a:xfrm>
            <a:off x="1133373" y="5406696"/>
            <a:ext cx="5265476" cy="510381"/>
          </a:xfrm>
        </p:spPr>
        <p:txBody>
          <a:bodyPr>
            <a:normAutofit/>
          </a:bodyPr>
          <a:lstStyle>
            <a:lvl1pPr marL="0" indent="0" algn="l">
              <a:buNone/>
              <a:defRPr sz="180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Intervenant - Direction</a:t>
            </a:r>
          </a:p>
        </p:txBody>
      </p:sp>
    </p:spTree>
    <p:extLst>
      <p:ext uri="{BB962C8B-B14F-4D97-AF65-F5344CB8AC3E}">
        <p14:creationId xmlns:p14="http://schemas.microsoft.com/office/powerpoint/2010/main" val="34324878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Ouverture_section">
    <p:spTree>
      <p:nvGrpSpPr>
        <p:cNvPr id="1" name=""/>
        <p:cNvGrpSpPr/>
        <p:nvPr/>
      </p:nvGrpSpPr>
      <p:grpSpPr>
        <a:xfrm>
          <a:off x="0" y="0"/>
          <a:ext cx="0" cy="0"/>
          <a:chOff x="0" y="0"/>
          <a:chExt cx="0" cy="0"/>
        </a:xfrm>
      </p:grpSpPr>
      <p:grpSp>
        <p:nvGrpSpPr>
          <p:cNvPr id="19" name="Groupe 18">
            <a:extLst>
              <a:ext uri="{FF2B5EF4-FFF2-40B4-BE49-F238E27FC236}">
                <a16:creationId xmlns:a16="http://schemas.microsoft.com/office/drawing/2014/main" id="{28E6B803-CF1F-46EF-770D-B56200FE07BE}"/>
              </a:ext>
            </a:extLst>
          </p:cNvPr>
          <p:cNvGrpSpPr/>
          <p:nvPr userDrawn="1"/>
        </p:nvGrpSpPr>
        <p:grpSpPr>
          <a:xfrm rot="16200000">
            <a:off x="-1492440" y="1492437"/>
            <a:ext cx="6858001" cy="3873121"/>
            <a:chOff x="0" y="1"/>
            <a:chExt cx="12191999" cy="455957"/>
          </a:xfrm>
          <a:gradFill>
            <a:gsLst>
              <a:gs pos="0">
                <a:schemeClr val="accent1">
                  <a:satMod val="103000"/>
                  <a:lumMod val="102000"/>
                  <a:tint val="94000"/>
                </a:schemeClr>
              </a:gs>
              <a:gs pos="50000">
                <a:schemeClr val="accent1">
                  <a:satMod val="110000"/>
                  <a:lumMod val="100000"/>
                  <a:shade val="100000"/>
                </a:schemeClr>
              </a:gs>
              <a:gs pos="84000">
                <a:schemeClr val="tx2">
                  <a:lumMod val="75000"/>
                </a:schemeClr>
              </a:gs>
            </a:gsLst>
            <a:path path="circle">
              <a:fillToRect l="100000" b="100000"/>
            </a:path>
          </a:gradFill>
        </p:grpSpPr>
        <p:sp>
          <p:nvSpPr>
            <p:cNvPr id="20" name="Rectangle 19">
              <a:extLst>
                <a:ext uri="{FF2B5EF4-FFF2-40B4-BE49-F238E27FC236}">
                  <a16:creationId xmlns:a16="http://schemas.microsoft.com/office/drawing/2014/main" id="{B5067746-8EDB-3BAF-5A6E-D5F75F35DC7C}"/>
                </a:ext>
              </a:extLst>
            </p:cNvPr>
            <p:cNvSpPr/>
            <p:nvPr userDrawn="1"/>
          </p:nvSpPr>
          <p:spPr>
            <a:xfrm>
              <a:off x="0" y="1"/>
              <a:ext cx="12191999" cy="412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dirty="0" err="1">
                <a:solidFill>
                  <a:schemeClr val="tx1"/>
                </a:solidFill>
              </a:endParaRPr>
            </a:p>
          </p:txBody>
        </p:sp>
        <p:sp>
          <p:nvSpPr>
            <p:cNvPr id="21" name="Triangle isocèle 20">
              <a:extLst>
                <a:ext uri="{FF2B5EF4-FFF2-40B4-BE49-F238E27FC236}">
                  <a16:creationId xmlns:a16="http://schemas.microsoft.com/office/drawing/2014/main" id="{46307A23-5673-1E60-09C0-01CA6B03CA97}"/>
                </a:ext>
              </a:extLst>
            </p:cNvPr>
            <p:cNvSpPr/>
            <p:nvPr userDrawn="1"/>
          </p:nvSpPr>
          <p:spPr>
            <a:xfrm rot="10800000">
              <a:off x="3238844" y="172812"/>
              <a:ext cx="5929503" cy="28314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tx1"/>
                </a:solidFill>
              </a:endParaRPr>
            </a:p>
          </p:txBody>
        </p:sp>
      </p:grpSp>
      <p:sp>
        <p:nvSpPr>
          <p:cNvPr id="2" name="Titre 1">
            <a:extLst>
              <a:ext uri="{FF2B5EF4-FFF2-40B4-BE49-F238E27FC236}">
                <a16:creationId xmlns:a16="http://schemas.microsoft.com/office/drawing/2014/main" id="{1AB3B7FA-01AD-48B7-95D2-22FD53240238}"/>
              </a:ext>
            </a:extLst>
          </p:cNvPr>
          <p:cNvSpPr>
            <a:spLocks noGrp="1"/>
          </p:cNvSpPr>
          <p:nvPr>
            <p:ph type="title" hasCustomPrompt="1"/>
          </p:nvPr>
        </p:nvSpPr>
        <p:spPr>
          <a:xfrm>
            <a:off x="4129548" y="2791578"/>
            <a:ext cx="7224251" cy="1153796"/>
          </a:xfrm>
        </p:spPr>
        <p:txBody>
          <a:bodyPr anchor="ctr" anchorCtr="0"/>
          <a:lstStyle>
            <a:lvl1pPr algn="r">
              <a:defRPr sz="4000">
                <a:solidFill>
                  <a:schemeClr val="tx2"/>
                </a:solidFill>
              </a:defRPr>
            </a:lvl1pPr>
          </a:lstStyle>
          <a:p>
            <a:r>
              <a:rPr lang="fr-FR" dirty="0"/>
              <a:t>Titre intercalaire </a:t>
            </a:r>
            <a:br>
              <a:rPr lang="fr-FR" dirty="0"/>
            </a:br>
            <a:r>
              <a:rPr lang="fr-FR" dirty="0"/>
              <a:t>(2 lignes max)</a:t>
            </a:r>
          </a:p>
        </p:txBody>
      </p:sp>
      <p:sp>
        <p:nvSpPr>
          <p:cNvPr id="3" name="Espace réservé du texte 2">
            <a:extLst>
              <a:ext uri="{FF2B5EF4-FFF2-40B4-BE49-F238E27FC236}">
                <a16:creationId xmlns:a16="http://schemas.microsoft.com/office/drawing/2014/main" id="{C8B1D584-BF41-4B83-BDBF-051ECB45B3FB}"/>
              </a:ext>
            </a:extLst>
          </p:cNvPr>
          <p:cNvSpPr>
            <a:spLocks noGrp="1"/>
          </p:cNvSpPr>
          <p:nvPr>
            <p:ph type="body" idx="1"/>
          </p:nvPr>
        </p:nvSpPr>
        <p:spPr>
          <a:xfrm>
            <a:off x="7373073" y="4345138"/>
            <a:ext cx="3980725" cy="748647"/>
          </a:xfrm>
        </p:spPr>
        <p:txBody>
          <a:bodyPr/>
          <a:lstStyle>
            <a:lvl1pPr marL="0" indent="0" algn="r">
              <a:buNone/>
              <a:defRPr sz="240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3" name="Espace réservé de la date 3">
            <a:extLst>
              <a:ext uri="{FF2B5EF4-FFF2-40B4-BE49-F238E27FC236}">
                <a16:creationId xmlns:a16="http://schemas.microsoft.com/office/drawing/2014/main" id="{809D9798-C674-BBD4-ACBD-39CA6348F802}"/>
              </a:ext>
            </a:extLst>
          </p:cNvPr>
          <p:cNvSpPr>
            <a:spLocks noGrp="1"/>
          </p:cNvSpPr>
          <p:nvPr>
            <p:ph type="dt" sz="half" idx="2"/>
          </p:nvPr>
        </p:nvSpPr>
        <p:spPr>
          <a:xfrm>
            <a:off x="979298" y="6461442"/>
            <a:ext cx="1914525" cy="275511"/>
          </a:xfrm>
          <a:prstGeom prst="rect">
            <a:avLst/>
          </a:prstGeom>
        </p:spPr>
        <p:txBody>
          <a:bodyPr vert="horz" lIns="91440" tIns="45720" rIns="91440" bIns="45720" rtlCol="0" anchor="ctr"/>
          <a:lstStyle>
            <a:lvl1pPr algn="l">
              <a:defRPr sz="1100">
                <a:solidFill>
                  <a:schemeClr val="bg1"/>
                </a:solidFill>
              </a:defRPr>
            </a:lvl1pPr>
          </a:lstStyle>
          <a:p>
            <a:r>
              <a:rPr lang="fr-FR" dirty="0"/>
              <a:t>6 janvier 2026</a:t>
            </a:r>
          </a:p>
        </p:txBody>
      </p:sp>
      <p:sp>
        <p:nvSpPr>
          <p:cNvPr id="14" name="Espace réservé du pied de page 4">
            <a:extLst>
              <a:ext uri="{FF2B5EF4-FFF2-40B4-BE49-F238E27FC236}">
                <a16:creationId xmlns:a16="http://schemas.microsoft.com/office/drawing/2014/main" id="{AE7AD410-6E87-36BA-EF34-E41034F26D78}"/>
              </a:ext>
            </a:extLst>
          </p:cNvPr>
          <p:cNvSpPr>
            <a:spLocks noGrp="1"/>
          </p:cNvSpPr>
          <p:nvPr>
            <p:ph type="ftr" sz="quarter" idx="3"/>
          </p:nvPr>
        </p:nvSpPr>
        <p:spPr>
          <a:xfrm>
            <a:off x="3487213" y="6461442"/>
            <a:ext cx="7813964" cy="275511"/>
          </a:xfrm>
          <a:prstGeom prst="rect">
            <a:avLst/>
          </a:prstGeom>
        </p:spPr>
        <p:txBody>
          <a:bodyPr vert="horz" lIns="91440" tIns="45720" rIns="91440" bIns="45720" rtlCol="0" anchor="ctr"/>
          <a:lstStyle>
            <a:lvl1pPr algn="ctr">
              <a:defRPr sz="1200">
                <a:solidFill>
                  <a:schemeClr val="tx1"/>
                </a:solidFill>
              </a:defRPr>
            </a:lvl1pPr>
          </a:lstStyle>
          <a:p>
            <a:r>
              <a:rPr lang="fr-FR" dirty="0"/>
              <a:t>Direction du Produit Retraite</a:t>
            </a:r>
          </a:p>
        </p:txBody>
      </p:sp>
      <p:pic>
        <p:nvPicPr>
          <p:cNvPr id="4" name="Image 3" descr="Une image contenant Police, Graphique, logo, symbole&#10;&#10;Description générée automatiquement">
            <a:extLst>
              <a:ext uri="{FF2B5EF4-FFF2-40B4-BE49-F238E27FC236}">
                <a16:creationId xmlns:a16="http://schemas.microsoft.com/office/drawing/2014/main" id="{896085ED-4A9A-2A04-1FDB-88F74EB532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15318" y="6081318"/>
            <a:ext cx="776682" cy="776682"/>
          </a:xfrm>
          <a:prstGeom prst="rect">
            <a:avLst/>
          </a:prstGeom>
        </p:spPr>
      </p:pic>
      <p:sp>
        <p:nvSpPr>
          <p:cNvPr id="6" name="Espace réservé du numéro de diapositive 6">
            <a:extLst>
              <a:ext uri="{FF2B5EF4-FFF2-40B4-BE49-F238E27FC236}">
                <a16:creationId xmlns:a16="http://schemas.microsoft.com/office/drawing/2014/main" id="{0F2EFBED-EFE3-3AEB-E79A-E6DF1A1164CA}"/>
              </a:ext>
            </a:extLst>
          </p:cNvPr>
          <p:cNvSpPr>
            <a:spLocks noGrp="1"/>
          </p:cNvSpPr>
          <p:nvPr>
            <p:ph type="sldNum" sz="quarter" idx="4"/>
          </p:nvPr>
        </p:nvSpPr>
        <p:spPr>
          <a:xfrm>
            <a:off x="11353800" y="75528"/>
            <a:ext cx="676275" cy="310063"/>
          </a:xfrm>
          <a:prstGeom prst="rect">
            <a:avLst/>
          </a:prstGeom>
          <a:noFill/>
        </p:spPr>
        <p:txBody>
          <a:bodyPr anchor="ctr" anchorCtr="0"/>
          <a:lstStyle>
            <a:lvl1pPr algn="r">
              <a:defRPr sz="1400" b="1">
                <a:solidFill>
                  <a:schemeClr val="tx2"/>
                </a:solidFill>
              </a:defRPr>
            </a:lvl1pPr>
          </a:lstStyle>
          <a:p>
            <a:fld id="{0122D7F3-A425-4DC0-8E27-7F938E352BD0}" type="slidenum">
              <a:rPr lang="fr-FR" smtClean="0"/>
              <a:pPr/>
              <a:t>‹N°›</a:t>
            </a:fld>
            <a:endParaRPr lang="fr-FR" dirty="0"/>
          </a:p>
        </p:txBody>
      </p:sp>
    </p:spTree>
    <p:extLst>
      <p:ext uri="{BB962C8B-B14F-4D97-AF65-F5344CB8AC3E}">
        <p14:creationId xmlns:p14="http://schemas.microsoft.com/office/powerpoint/2010/main" val="3706262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titre 1">
            <a:extLst>
              <a:ext uri="{FF2B5EF4-FFF2-40B4-BE49-F238E27FC236}">
                <a16:creationId xmlns:a16="http://schemas.microsoft.com/office/drawing/2014/main" id="{F289D395-60A7-46C7-FDF3-AB3D02F3BF9A}"/>
              </a:ext>
            </a:extLst>
          </p:cNvPr>
          <p:cNvSpPr>
            <a:spLocks noGrp="1"/>
          </p:cNvSpPr>
          <p:nvPr>
            <p:ph type="title"/>
          </p:nvPr>
        </p:nvSpPr>
        <p:spPr>
          <a:xfrm>
            <a:off x="323850" y="669093"/>
            <a:ext cx="11031245" cy="651082"/>
          </a:xfrm>
          <a:prstGeom prst="rect">
            <a:avLst/>
          </a:prstGeom>
        </p:spPr>
        <p:txBody>
          <a:bodyPr vert="horz" lIns="91440" tIns="45720" rIns="91440" bIns="45720" rtlCol="0" anchor="ctr" anchorCtr="0">
            <a:noAutofit/>
          </a:bodyPr>
          <a:lstStyle/>
          <a:p>
            <a:r>
              <a:rPr lang="fr-FR" dirty="0"/>
              <a:t>Votre titre (2 lignes max)</a:t>
            </a:r>
          </a:p>
        </p:txBody>
      </p:sp>
      <p:sp>
        <p:nvSpPr>
          <p:cNvPr id="4" name="Espace réservé du texte 2">
            <a:extLst>
              <a:ext uri="{FF2B5EF4-FFF2-40B4-BE49-F238E27FC236}">
                <a16:creationId xmlns:a16="http://schemas.microsoft.com/office/drawing/2014/main" id="{77C12F6A-3C1C-7119-69B1-E6FFE1418088}"/>
              </a:ext>
            </a:extLst>
          </p:cNvPr>
          <p:cNvSpPr>
            <a:spLocks noGrp="1"/>
          </p:cNvSpPr>
          <p:nvPr>
            <p:ph idx="1" hasCustomPrompt="1"/>
          </p:nvPr>
        </p:nvSpPr>
        <p:spPr>
          <a:xfrm>
            <a:off x="323849" y="1770742"/>
            <a:ext cx="11019835" cy="4544331"/>
          </a:xfrm>
          <a:prstGeom prst="rect">
            <a:avLst/>
          </a:prstGeom>
        </p:spPr>
        <p:txBody>
          <a:bodyPr vert="horz" lIns="91440" tIns="45720" rIns="91440" bIns="45720" rtlCol="0">
            <a:normAutofit/>
          </a:bodyPr>
          <a:lstStyle>
            <a:lvl1pPr>
              <a:lnSpc>
                <a:spcPct val="100000"/>
              </a:lnSpc>
              <a:spcBef>
                <a:spcPts val="0"/>
              </a:spcBef>
              <a:spcAft>
                <a:spcPts val="0"/>
              </a:spcAft>
              <a:defRPr sz="2200"/>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5" name="Espace réservé de la date 3">
            <a:extLst>
              <a:ext uri="{FF2B5EF4-FFF2-40B4-BE49-F238E27FC236}">
                <a16:creationId xmlns:a16="http://schemas.microsoft.com/office/drawing/2014/main" id="{F80885A6-24BF-AC6A-440F-214CC80F204F}"/>
              </a:ext>
            </a:extLst>
          </p:cNvPr>
          <p:cNvSpPr>
            <a:spLocks noGrp="1"/>
          </p:cNvSpPr>
          <p:nvPr>
            <p:ph type="dt" sz="half" idx="2"/>
          </p:nvPr>
        </p:nvSpPr>
        <p:spPr>
          <a:xfrm>
            <a:off x="323849" y="6458664"/>
            <a:ext cx="1781176" cy="275511"/>
          </a:xfrm>
          <a:prstGeom prst="rect">
            <a:avLst/>
          </a:prstGeom>
        </p:spPr>
        <p:txBody>
          <a:bodyPr vert="horz" lIns="91440" tIns="45720" rIns="91440" bIns="45720" rtlCol="0" anchor="ctr"/>
          <a:lstStyle>
            <a:lvl1pPr algn="l">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r-FR" dirty="0"/>
              <a:t>6 janvier 2026</a:t>
            </a:r>
          </a:p>
        </p:txBody>
      </p:sp>
      <p:sp>
        <p:nvSpPr>
          <p:cNvPr id="6" name="Espace réservé du pied de page 4">
            <a:extLst>
              <a:ext uri="{FF2B5EF4-FFF2-40B4-BE49-F238E27FC236}">
                <a16:creationId xmlns:a16="http://schemas.microsoft.com/office/drawing/2014/main" id="{B843C5F9-92BF-5E2A-8DDC-75585CE30B57}"/>
              </a:ext>
            </a:extLst>
          </p:cNvPr>
          <p:cNvSpPr>
            <a:spLocks noGrp="1"/>
          </p:cNvSpPr>
          <p:nvPr>
            <p:ph type="ftr" sz="quarter" idx="3"/>
          </p:nvPr>
        </p:nvSpPr>
        <p:spPr>
          <a:xfrm>
            <a:off x="2366816" y="6458664"/>
            <a:ext cx="7813964" cy="275511"/>
          </a:xfrm>
          <a:prstGeom prst="rect">
            <a:avLst/>
          </a:prstGeom>
        </p:spPr>
        <p:txBody>
          <a:bodyPr vert="horz" lIns="91440" tIns="45720" rIns="91440" bIns="45720" rtlCol="0" anchor="ctr"/>
          <a:lstStyle>
            <a:lvl1pPr algn="ctr">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r-FR" dirty="0"/>
              <a:t>Direction du Produit Retraite</a:t>
            </a:r>
          </a:p>
        </p:txBody>
      </p:sp>
      <p:cxnSp>
        <p:nvCxnSpPr>
          <p:cNvPr id="7" name="Connecteur droit 6">
            <a:extLst>
              <a:ext uri="{FF2B5EF4-FFF2-40B4-BE49-F238E27FC236}">
                <a16:creationId xmlns:a16="http://schemas.microsoft.com/office/drawing/2014/main" id="{905E7218-FDA1-F69F-6A02-80F554A2855E}"/>
              </a:ext>
            </a:extLst>
          </p:cNvPr>
          <p:cNvCxnSpPr>
            <a:cxnSpLocks/>
          </p:cNvCxnSpPr>
          <p:nvPr userDrawn="1"/>
        </p:nvCxnSpPr>
        <p:spPr>
          <a:xfrm>
            <a:off x="323850" y="1536700"/>
            <a:ext cx="11376000" cy="0"/>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908F40BD-EBE1-6BBD-C149-598964941909}"/>
              </a:ext>
            </a:extLst>
          </p:cNvPr>
          <p:cNvGrpSpPr/>
          <p:nvPr userDrawn="1"/>
        </p:nvGrpSpPr>
        <p:grpSpPr>
          <a:xfrm>
            <a:off x="0" y="1"/>
            <a:ext cx="12191999" cy="628675"/>
            <a:chOff x="0" y="1"/>
            <a:chExt cx="12191999" cy="628675"/>
          </a:xfrm>
          <a:gradFill>
            <a:gsLst>
              <a:gs pos="0">
                <a:schemeClr val="accent1">
                  <a:satMod val="103000"/>
                  <a:lumMod val="102000"/>
                  <a:tint val="94000"/>
                </a:schemeClr>
              </a:gs>
              <a:gs pos="50000">
                <a:schemeClr val="accent1">
                  <a:satMod val="110000"/>
                  <a:lumMod val="100000"/>
                  <a:shade val="100000"/>
                </a:schemeClr>
              </a:gs>
              <a:gs pos="84000">
                <a:schemeClr val="tx2">
                  <a:lumMod val="75000"/>
                </a:schemeClr>
              </a:gs>
            </a:gsLst>
            <a:path path="circle">
              <a:fillToRect l="100000" b="100000"/>
            </a:path>
          </a:gradFill>
        </p:grpSpPr>
        <p:sp>
          <p:nvSpPr>
            <p:cNvPr id="12" name="Rectangle 11">
              <a:extLst>
                <a:ext uri="{FF2B5EF4-FFF2-40B4-BE49-F238E27FC236}">
                  <a16:creationId xmlns:a16="http://schemas.microsoft.com/office/drawing/2014/main" id="{767A130A-7B0D-2762-D158-03BE6126C7E1}"/>
                </a:ext>
              </a:extLst>
            </p:cNvPr>
            <p:cNvSpPr/>
            <p:nvPr userDrawn="1"/>
          </p:nvSpPr>
          <p:spPr>
            <a:xfrm>
              <a:off x="0" y="1"/>
              <a:ext cx="12191999" cy="412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dirty="0" err="1">
                <a:solidFill>
                  <a:schemeClr val="tx1"/>
                </a:solidFill>
              </a:endParaRPr>
            </a:p>
          </p:txBody>
        </p:sp>
        <p:sp>
          <p:nvSpPr>
            <p:cNvPr id="14" name="Triangle isocèle 13">
              <a:extLst>
                <a:ext uri="{FF2B5EF4-FFF2-40B4-BE49-F238E27FC236}">
                  <a16:creationId xmlns:a16="http://schemas.microsoft.com/office/drawing/2014/main" id="{A28E27D5-C0AC-C759-E48C-B4DCE35DCBF7}"/>
                </a:ext>
              </a:extLst>
            </p:cNvPr>
            <p:cNvSpPr/>
            <p:nvPr userDrawn="1"/>
          </p:nvSpPr>
          <p:spPr>
            <a:xfrm rot="10800000">
              <a:off x="396378" y="345530"/>
              <a:ext cx="563448" cy="28314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tx1"/>
                </a:solidFill>
              </a:endParaRPr>
            </a:p>
          </p:txBody>
        </p:sp>
      </p:grpSp>
      <p:pic>
        <p:nvPicPr>
          <p:cNvPr id="15" name="Image 14" descr="Une image contenant Police, Graphique, logo, symbole&#10;&#10;Description générée automatiquement">
            <a:extLst>
              <a:ext uri="{FF2B5EF4-FFF2-40B4-BE49-F238E27FC236}">
                <a16:creationId xmlns:a16="http://schemas.microsoft.com/office/drawing/2014/main" id="{A29CABE3-A583-2523-3C53-812FE20FF6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00835" y="6082390"/>
            <a:ext cx="776682" cy="776682"/>
          </a:xfrm>
          <a:prstGeom prst="rect">
            <a:avLst/>
          </a:prstGeom>
        </p:spPr>
      </p:pic>
      <p:sp>
        <p:nvSpPr>
          <p:cNvPr id="16" name="Espace réservé du numéro de diapositive 6">
            <a:extLst>
              <a:ext uri="{FF2B5EF4-FFF2-40B4-BE49-F238E27FC236}">
                <a16:creationId xmlns:a16="http://schemas.microsoft.com/office/drawing/2014/main" id="{9CF57DE3-4987-3577-D897-F1AC098403DD}"/>
              </a:ext>
            </a:extLst>
          </p:cNvPr>
          <p:cNvSpPr>
            <a:spLocks noGrp="1"/>
          </p:cNvSpPr>
          <p:nvPr>
            <p:ph type="sldNum" sz="quarter" idx="4"/>
          </p:nvPr>
        </p:nvSpPr>
        <p:spPr>
          <a:xfrm>
            <a:off x="11430000" y="46953"/>
            <a:ext cx="676275" cy="310063"/>
          </a:xfrm>
          <a:prstGeom prst="rect">
            <a:avLst/>
          </a:prstGeom>
          <a:noFill/>
        </p:spPr>
        <p:txBody>
          <a:bodyPr anchor="ctr" anchorCtr="0"/>
          <a:lstStyle>
            <a:lvl1pPr algn="r">
              <a:defRPr sz="1400" b="1">
                <a:solidFill>
                  <a:schemeClr val="bg1"/>
                </a:solidFill>
              </a:defRPr>
            </a:lvl1pPr>
          </a:lstStyle>
          <a:p>
            <a:fld id="{0122D7F3-A425-4DC0-8E27-7F938E352BD0}" type="slidenum">
              <a:rPr lang="fr-FR" smtClean="0"/>
              <a:pPr/>
              <a:t>‹N°›</a:t>
            </a:fld>
            <a:endParaRPr lang="fr-FR" dirty="0"/>
          </a:p>
        </p:txBody>
      </p:sp>
    </p:spTree>
    <p:extLst>
      <p:ext uri="{BB962C8B-B14F-4D97-AF65-F5344CB8AC3E}">
        <p14:creationId xmlns:p14="http://schemas.microsoft.com/office/powerpoint/2010/main" val="3435480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Ouverture_section">
    <p:spTree>
      <p:nvGrpSpPr>
        <p:cNvPr id="1" name=""/>
        <p:cNvGrpSpPr/>
        <p:nvPr/>
      </p:nvGrpSpPr>
      <p:grpSpPr>
        <a:xfrm>
          <a:off x="0" y="0"/>
          <a:ext cx="0" cy="0"/>
          <a:chOff x="0" y="0"/>
          <a:chExt cx="0" cy="0"/>
        </a:xfrm>
      </p:grpSpPr>
      <p:grpSp>
        <p:nvGrpSpPr>
          <p:cNvPr id="19" name="Groupe 18">
            <a:extLst>
              <a:ext uri="{FF2B5EF4-FFF2-40B4-BE49-F238E27FC236}">
                <a16:creationId xmlns:a16="http://schemas.microsoft.com/office/drawing/2014/main" id="{28E6B803-CF1F-46EF-770D-B56200FE07BE}"/>
              </a:ext>
            </a:extLst>
          </p:cNvPr>
          <p:cNvGrpSpPr/>
          <p:nvPr userDrawn="1"/>
        </p:nvGrpSpPr>
        <p:grpSpPr>
          <a:xfrm rot="16200000">
            <a:off x="-1492440" y="1492437"/>
            <a:ext cx="6858001" cy="3873121"/>
            <a:chOff x="0" y="1"/>
            <a:chExt cx="12191999" cy="455957"/>
          </a:xfrm>
          <a:gradFill>
            <a:gsLst>
              <a:gs pos="0">
                <a:schemeClr val="accent1">
                  <a:satMod val="103000"/>
                  <a:lumMod val="102000"/>
                  <a:tint val="94000"/>
                </a:schemeClr>
              </a:gs>
              <a:gs pos="50000">
                <a:schemeClr val="accent1">
                  <a:satMod val="110000"/>
                  <a:lumMod val="100000"/>
                  <a:shade val="100000"/>
                </a:schemeClr>
              </a:gs>
              <a:gs pos="84000">
                <a:schemeClr val="tx2">
                  <a:lumMod val="75000"/>
                </a:schemeClr>
              </a:gs>
            </a:gsLst>
            <a:path path="circle">
              <a:fillToRect l="100000" b="100000"/>
            </a:path>
          </a:gradFill>
        </p:grpSpPr>
        <p:sp>
          <p:nvSpPr>
            <p:cNvPr id="20" name="Rectangle 19">
              <a:extLst>
                <a:ext uri="{FF2B5EF4-FFF2-40B4-BE49-F238E27FC236}">
                  <a16:creationId xmlns:a16="http://schemas.microsoft.com/office/drawing/2014/main" id="{B5067746-8EDB-3BAF-5A6E-D5F75F35DC7C}"/>
                </a:ext>
              </a:extLst>
            </p:cNvPr>
            <p:cNvSpPr/>
            <p:nvPr userDrawn="1"/>
          </p:nvSpPr>
          <p:spPr>
            <a:xfrm>
              <a:off x="0" y="1"/>
              <a:ext cx="12191999" cy="412150"/>
            </a:xfrm>
            <a:prstGeom prst="rect">
              <a:avLst/>
            </a:prstGeom>
            <a:solidFill>
              <a:srgbClr val="008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dirty="0" err="1">
                <a:solidFill>
                  <a:schemeClr val="tx1"/>
                </a:solidFill>
                <a:highlight>
                  <a:srgbClr val="0085AC"/>
                </a:highlight>
              </a:endParaRPr>
            </a:p>
          </p:txBody>
        </p:sp>
        <p:sp>
          <p:nvSpPr>
            <p:cNvPr id="21" name="Triangle isocèle 20">
              <a:extLst>
                <a:ext uri="{FF2B5EF4-FFF2-40B4-BE49-F238E27FC236}">
                  <a16:creationId xmlns:a16="http://schemas.microsoft.com/office/drawing/2014/main" id="{46307A23-5673-1E60-09C0-01CA6B03CA97}"/>
                </a:ext>
              </a:extLst>
            </p:cNvPr>
            <p:cNvSpPr/>
            <p:nvPr userDrawn="1"/>
          </p:nvSpPr>
          <p:spPr>
            <a:xfrm rot="10800000">
              <a:off x="3238844" y="172812"/>
              <a:ext cx="5929503" cy="283146"/>
            </a:xfrm>
            <a:prstGeom prst="triangle">
              <a:avLst/>
            </a:prstGeom>
            <a:solidFill>
              <a:srgbClr val="0085AC"/>
            </a:solidFill>
            <a:ln>
              <a:solidFill>
                <a:srgbClr val="0085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tx1"/>
                </a:solidFill>
                <a:highlight>
                  <a:srgbClr val="0085AC"/>
                </a:highlight>
              </a:endParaRPr>
            </a:p>
          </p:txBody>
        </p:sp>
      </p:grpSp>
      <p:sp>
        <p:nvSpPr>
          <p:cNvPr id="2" name="Titre 1">
            <a:extLst>
              <a:ext uri="{FF2B5EF4-FFF2-40B4-BE49-F238E27FC236}">
                <a16:creationId xmlns:a16="http://schemas.microsoft.com/office/drawing/2014/main" id="{1AB3B7FA-01AD-48B7-95D2-22FD53240238}"/>
              </a:ext>
            </a:extLst>
          </p:cNvPr>
          <p:cNvSpPr>
            <a:spLocks noGrp="1"/>
          </p:cNvSpPr>
          <p:nvPr>
            <p:ph type="title" hasCustomPrompt="1"/>
          </p:nvPr>
        </p:nvSpPr>
        <p:spPr>
          <a:xfrm>
            <a:off x="4129548" y="2791578"/>
            <a:ext cx="7224251" cy="1153796"/>
          </a:xfrm>
        </p:spPr>
        <p:txBody>
          <a:bodyPr anchor="ctr" anchorCtr="0"/>
          <a:lstStyle>
            <a:lvl1pPr algn="r">
              <a:defRPr sz="4000">
                <a:solidFill>
                  <a:srgbClr val="0085AC"/>
                </a:solidFill>
              </a:defRPr>
            </a:lvl1pPr>
          </a:lstStyle>
          <a:p>
            <a:r>
              <a:rPr lang="fr-FR" dirty="0"/>
              <a:t>Titre intercalaire </a:t>
            </a:r>
            <a:br>
              <a:rPr lang="fr-FR" dirty="0"/>
            </a:br>
            <a:r>
              <a:rPr lang="fr-FR" dirty="0"/>
              <a:t>(2 lignes max)</a:t>
            </a:r>
          </a:p>
        </p:txBody>
      </p:sp>
      <p:sp>
        <p:nvSpPr>
          <p:cNvPr id="3" name="Espace réservé du texte 2">
            <a:extLst>
              <a:ext uri="{FF2B5EF4-FFF2-40B4-BE49-F238E27FC236}">
                <a16:creationId xmlns:a16="http://schemas.microsoft.com/office/drawing/2014/main" id="{C8B1D584-BF41-4B83-BDBF-051ECB45B3FB}"/>
              </a:ext>
            </a:extLst>
          </p:cNvPr>
          <p:cNvSpPr>
            <a:spLocks noGrp="1"/>
          </p:cNvSpPr>
          <p:nvPr>
            <p:ph type="body" idx="1"/>
          </p:nvPr>
        </p:nvSpPr>
        <p:spPr>
          <a:xfrm>
            <a:off x="7373073" y="4345138"/>
            <a:ext cx="3980725" cy="748647"/>
          </a:xfrm>
        </p:spPr>
        <p:txBody>
          <a:bodyPr/>
          <a:lstStyle>
            <a:lvl1pPr marL="0" indent="0" algn="r">
              <a:buNone/>
              <a:defRPr sz="240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3" name="Espace réservé de la date 3">
            <a:extLst>
              <a:ext uri="{FF2B5EF4-FFF2-40B4-BE49-F238E27FC236}">
                <a16:creationId xmlns:a16="http://schemas.microsoft.com/office/drawing/2014/main" id="{809D9798-C674-BBD4-ACBD-39CA6348F802}"/>
              </a:ext>
            </a:extLst>
          </p:cNvPr>
          <p:cNvSpPr>
            <a:spLocks noGrp="1"/>
          </p:cNvSpPr>
          <p:nvPr>
            <p:ph type="dt" sz="half" idx="2"/>
          </p:nvPr>
        </p:nvSpPr>
        <p:spPr>
          <a:xfrm>
            <a:off x="979298" y="6461442"/>
            <a:ext cx="1914525" cy="275511"/>
          </a:xfrm>
          <a:prstGeom prst="rect">
            <a:avLst/>
          </a:prstGeom>
        </p:spPr>
        <p:txBody>
          <a:bodyPr vert="horz" lIns="91440" tIns="45720" rIns="91440" bIns="45720" rtlCol="0" anchor="ctr"/>
          <a:lstStyle>
            <a:lvl1pPr algn="l">
              <a:defRPr sz="1100">
                <a:solidFill>
                  <a:schemeClr val="bg1"/>
                </a:solidFill>
              </a:defRPr>
            </a:lvl1pPr>
          </a:lstStyle>
          <a:p>
            <a:r>
              <a:rPr lang="fr-FR" dirty="0"/>
              <a:t>6 janvier 2026</a:t>
            </a:r>
          </a:p>
        </p:txBody>
      </p:sp>
      <p:sp>
        <p:nvSpPr>
          <p:cNvPr id="14" name="Espace réservé du pied de page 4">
            <a:extLst>
              <a:ext uri="{FF2B5EF4-FFF2-40B4-BE49-F238E27FC236}">
                <a16:creationId xmlns:a16="http://schemas.microsoft.com/office/drawing/2014/main" id="{AE7AD410-6E87-36BA-EF34-E41034F26D78}"/>
              </a:ext>
            </a:extLst>
          </p:cNvPr>
          <p:cNvSpPr>
            <a:spLocks noGrp="1"/>
          </p:cNvSpPr>
          <p:nvPr>
            <p:ph type="ftr" sz="quarter" idx="3"/>
          </p:nvPr>
        </p:nvSpPr>
        <p:spPr>
          <a:xfrm>
            <a:off x="3487213" y="6461442"/>
            <a:ext cx="7813964" cy="275511"/>
          </a:xfrm>
          <a:prstGeom prst="rect">
            <a:avLst/>
          </a:prstGeom>
        </p:spPr>
        <p:txBody>
          <a:bodyPr vert="horz" lIns="91440" tIns="45720" rIns="91440" bIns="45720" rtlCol="0" anchor="ctr"/>
          <a:lstStyle>
            <a:lvl1pPr algn="ctr">
              <a:defRPr sz="1200">
                <a:solidFill>
                  <a:schemeClr val="tx1"/>
                </a:solidFill>
              </a:defRPr>
            </a:lvl1pPr>
          </a:lstStyle>
          <a:p>
            <a:r>
              <a:rPr lang="fr-FR" dirty="0"/>
              <a:t>Direction du Produit Retraite</a:t>
            </a:r>
          </a:p>
        </p:txBody>
      </p:sp>
      <p:pic>
        <p:nvPicPr>
          <p:cNvPr id="4" name="Image 3" descr="Une image contenant Police, Graphique, logo, symbole&#10;&#10;Description générée automatiquement">
            <a:extLst>
              <a:ext uri="{FF2B5EF4-FFF2-40B4-BE49-F238E27FC236}">
                <a16:creationId xmlns:a16="http://schemas.microsoft.com/office/drawing/2014/main" id="{896085ED-4A9A-2A04-1FDB-88F74EB532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15318" y="6081318"/>
            <a:ext cx="776682" cy="776682"/>
          </a:xfrm>
          <a:prstGeom prst="rect">
            <a:avLst/>
          </a:prstGeom>
        </p:spPr>
      </p:pic>
      <p:sp>
        <p:nvSpPr>
          <p:cNvPr id="6" name="Espace réservé du numéro de diapositive 6">
            <a:extLst>
              <a:ext uri="{FF2B5EF4-FFF2-40B4-BE49-F238E27FC236}">
                <a16:creationId xmlns:a16="http://schemas.microsoft.com/office/drawing/2014/main" id="{0F2EFBED-EFE3-3AEB-E79A-E6DF1A1164CA}"/>
              </a:ext>
            </a:extLst>
          </p:cNvPr>
          <p:cNvSpPr>
            <a:spLocks noGrp="1"/>
          </p:cNvSpPr>
          <p:nvPr>
            <p:ph type="sldNum" sz="quarter" idx="4"/>
          </p:nvPr>
        </p:nvSpPr>
        <p:spPr>
          <a:xfrm>
            <a:off x="11353800" y="75528"/>
            <a:ext cx="676275" cy="310063"/>
          </a:xfrm>
          <a:prstGeom prst="rect">
            <a:avLst/>
          </a:prstGeom>
          <a:noFill/>
        </p:spPr>
        <p:txBody>
          <a:bodyPr anchor="ctr" anchorCtr="0"/>
          <a:lstStyle>
            <a:lvl1pPr algn="r">
              <a:defRPr sz="1400" b="1">
                <a:solidFill>
                  <a:schemeClr val="tx2"/>
                </a:solidFill>
              </a:defRPr>
            </a:lvl1pPr>
          </a:lstStyle>
          <a:p>
            <a:fld id="{0122D7F3-A425-4DC0-8E27-7F938E352BD0}" type="slidenum">
              <a:rPr lang="fr-FR" smtClean="0"/>
              <a:pPr/>
              <a:t>‹N°›</a:t>
            </a:fld>
            <a:endParaRPr lang="fr-FR" dirty="0"/>
          </a:p>
        </p:txBody>
      </p:sp>
    </p:spTree>
    <p:extLst>
      <p:ext uri="{BB962C8B-B14F-4D97-AF65-F5344CB8AC3E}">
        <p14:creationId xmlns:p14="http://schemas.microsoft.com/office/powerpoint/2010/main" val="3873413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titre 1">
            <a:extLst>
              <a:ext uri="{FF2B5EF4-FFF2-40B4-BE49-F238E27FC236}">
                <a16:creationId xmlns:a16="http://schemas.microsoft.com/office/drawing/2014/main" id="{F289D395-60A7-46C7-FDF3-AB3D02F3BF9A}"/>
              </a:ext>
            </a:extLst>
          </p:cNvPr>
          <p:cNvSpPr>
            <a:spLocks noGrp="1"/>
          </p:cNvSpPr>
          <p:nvPr>
            <p:ph type="title" hasCustomPrompt="1"/>
          </p:nvPr>
        </p:nvSpPr>
        <p:spPr>
          <a:xfrm>
            <a:off x="323850" y="669093"/>
            <a:ext cx="11031245" cy="651082"/>
          </a:xfrm>
          <a:prstGeom prst="rect">
            <a:avLst/>
          </a:prstGeom>
        </p:spPr>
        <p:txBody>
          <a:bodyPr vert="horz" lIns="91440" tIns="45720" rIns="91440" bIns="45720" rtlCol="0" anchor="ctr" anchorCtr="0">
            <a:noAutofit/>
          </a:bodyPr>
          <a:lstStyle>
            <a:lvl1pPr>
              <a:defRPr>
                <a:solidFill>
                  <a:srgbClr val="0085AC"/>
                </a:solidFill>
              </a:defRPr>
            </a:lvl1pPr>
          </a:lstStyle>
          <a:p>
            <a:r>
              <a:rPr lang="fr-FR" dirty="0"/>
              <a:t>Votre titre (2 lignes max)</a:t>
            </a:r>
          </a:p>
        </p:txBody>
      </p:sp>
      <p:sp>
        <p:nvSpPr>
          <p:cNvPr id="5" name="Espace réservé de la date 3">
            <a:extLst>
              <a:ext uri="{FF2B5EF4-FFF2-40B4-BE49-F238E27FC236}">
                <a16:creationId xmlns:a16="http://schemas.microsoft.com/office/drawing/2014/main" id="{F80885A6-24BF-AC6A-440F-214CC80F204F}"/>
              </a:ext>
            </a:extLst>
          </p:cNvPr>
          <p:cNvSpPr>
            <a:spLocks noGrp="1"/>
          </p:cNvSpPr>
          <p:nvPr>
            <p:ph type="dt" sz="half" idx="2"/>
          </p:nvPr>
        </p:nvSpPr>
        <p:spPr>
          <a:xfrm>
            <a:off x="323849" y="6458664"/>
            <a:ext cx="1781176" cy="275511"/>
          </a:xfrm>
          <a:prstGeom prst="rect">
            <a:avLst/>
          </a:prstGeom>
        </p:spPr>
        <p:txBody>
          <a:bodyPr vert="horz" lIns="91440" tIns="45720" rIns="91440" bIns="45720" rtlCol="0" anchor="ctr"/>
          <a:lstStyle>
            <a:lvl1pPr algn="l">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r-FR" dirty="0"/>
              <a:t>6 janvier 2026</a:t>
            </a:r>
          </a:p>
        </p:txBody>
      </p:sp>
      <p:sp>
        <p:nvSpPr>
          <p:cNvPr id="6" name="Espace réservé du pied de page 4">
            <a:extLst>
              <a:ext uri="{FF2B5EF4-FFF2-40B4-BE49-F238E27FC236}">
                <a16:creationId xmlns:a16="http://schemas.microsoft.com/office/drawing/2014/main" id="{B843C5F9-92BF-5E2A-8DDC-75585CE30B57}"/>
              </a:ext>
            </a:extLst>
          </p:cNvPr>
          <p:cNvSpPr>
            <a:spLocks noGrp="1"/>
          </p:cNvSpPr>
          <p:nvPr>
            <p:ph type="ftr" sz="quarter" idx="3"/>
          </p:nvPr>
        </p:nvSpPr>
        <p:spPr>
          <a:xfrm>
            <a:off x="2366816" y="6458664"/>
            <a:ext cx="7813964" cy="275511"/>
          </a:xfrm>
          <a:prstGeom prst="rect">
            <a:avLst/>
          </a:prstGeom>
        </p:spPr>
        <p:txBody>
          <a:bodyPr vert="horz" lIns="91440" tIns="45720" rIns="91440" bIns="45720" rtlCol="0" anchor="ctr"/>
          <a:lstStyle>
            <a:lvl1pPr algn="ctr">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r-FR" dirty="0"/>
              <a:t>Direction du Produit Retraite</a:t>
            </a:r>
          </a:p>
        </p:txBody>
      </p:sp>
      <p:cxnSp>
        <p:nvCxnSpPr>
          <p:cNvPr id="7" name="Connecteur droit 6">
            <a:extLst>
              <a:ext uri="{FF2B5EF4-FFF2-40B4-BE49-F238E27FC236}">
                <a16:creationId xmlns:a16="http://schemas.microsoft.com/office/drawing/2014/main" id="{905E7218-FDA1-F69F-6A02-80F554A2855E}"/>
              </a:ext>
            </a:extLst>
          </p:cNvPr>
          <p:cNvCxnSpPr>
            <a:cxnSpLocks/>
          </p:cNvCxnSpPr>
          <p:nvPr userDrawn="1"/>
        </p:nvCxnSpPr>
        <p:spPr>
          <a:xfrm>
            <a:off x="323850" y="1536700"/>
            <a:ext cx="11376000" cy="0"/>
          </a:xfrm>
          <a:prstGeom prst="line">
            <a:avLst/>
          </a:prstGeom>
          <a:ln w="12700">
            <a:solidFill>
              <a:srgbClr val="0085AC"/>
            </a:solidFill>
          </a:ln>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908F40BD-EBE1-6BBD-C149-598964941909}"/>
              </a:ext>
            </a:extLst>
          </p:cNvPr>
          <p:cNvGrpSpPr/>
          <p:nvPr userDrawn="1"/>
        </p:nvGrpSpPr>
        <p:grpSpPr>
          <a:xfrm>
            <a:off x="0" y="1"/>
            <a:ext cx="12191999" cy="628675"/>
            <a:chOff x="0" y="1"/>
            <a:chExt cx="12191999" cy="628675"/>
          </a:xfrm>
          <a:solidFill>
            <a:srgbClr val="0085AC"/>
          </a:solidFill>
        </p:grpSpPr>
        <p:sp>
          <p:nvSpPr>
            <p:cNvPr id="12" name="Rectangle 11">
              <a:extLst>
                <a:ext uri="{FF2B5EF4-FFF2-40B4-BE49-F238E27FC236}">
                  <a16:creationId xmlns:a16="http://schemas.microsoft.com/office/drawing/2014/main" id="{767A130A-7B0D-2762-D158-03BE6126C7E1}"/>
                </a:ext>
              </a:extLst>
            </p:cNvPr>
            <p:cNvSpPr/>
            <p:nvPr userDrawn="1"/>
          </p:nvSpPr>
          <p:spPr>
            <a:xfrm>
              <a:off x="0" y="1"/>
              <a:ext cx="12191999" cy="412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dirty="0" err="1">
                <a:solidFill>
                  <a:schemeClr val="tx1"/>
                </a:solidFill>
              </a:endParaRPr>
            </a:p>
          </p:txBody>
        </p:sp>
        <p:sp>
          <p:nvSpPr>
            <p:cNvPr id="14" name="Triangle isocèle 13">
              <a:extLst>
                <a:ext uri="{FF2B5EF4-FFF2-40B4-BE49-F238E27FC236}">
                  <a16:creationId xmlns:a16="http://schemas.microsoft.com/office/drawing/2014/main" id="{A28E27D5-C0AC-C759-E48C-B4DCE35DCBF7}"/>
                </a:ext>
              </a:extLst>
            </p:cNvPr>
            <p:cNvSpPr/>
            <p:nvPr userDrawn="1"/>
          </p:nvSpPr>
          <p:spPr>
            <a:xfrm rot="10800000">
              <a:off x="396378" y="345530"/>
              <a:ext cx="563448" cy="28314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tx1"/>
                </a:solidFill>
              </a:endParaRPr>
            </a:p>
          </p:txBody>
        </p:sp>
      </p:grpSp>
      <p:pic>
        <p:nvPicPr>
          <p:cNvPr id="15" name="Image 14" descr="Une image contenant Police, Graphique, logo, symbole&#10;&#10;Description générée automatiquement">
            <a:extLst>
              <a:ext uri="{FF2B5EF4-FFF2-40B4-BE49-F238E27FC236}">
                <a16:creationId xmlns:a16="http://schemas.microsoft.com/office/drawing/2014/main" id="{A29CABE3-A583-2523-3C53-812FE20FF6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00835" y="6082390"/>
            <a:ext cx="776682" cy="776682"/>
          </a:xfrm>
          <a:prstGeom prst="rect">
            <a:avLst/>
          </a:prstGeom>
        </p:spPr>
      </p:pic>
      <p:sp>
        <p:nvSpPr>
          <p:cNvPr id="16" name="Espace réservé du numéro de diapositive 6">
            <a:extLst>
              <a:ext uri="{FF2B5EF4-FFF2-40B4-BE49-F238E27FC236}">
                <a16:creationId xmlns:a16="http://schemas.microsoft.com/office/drawing/2014/main" id="{9CF57DE3-4987-3577-D897-F1AC098403DD}"/>
              </a:ext>
            </a:extLst>
          </p:cNvPr>
          <p:cNvSpPr>
            <a:spLocks noGrp="1"/>
          </p:cNvSpPr>
          <p:nvPr>
            <p:ph type="sldNum" sz="quarter" idx="4"/>
          </p:nvPr>
        </p:nvSpPr>
        <p:spPr>
          <a:xfrm>
            <a:off x="11430000" y="46953"/>
            <a:ext cx="676275" cy="310063"/>
          </a:xfrm>
          <a:prstGeom prst="rect">
            <a:avLst/>
          </a:prstGeom>
          <a:noFill/>
        </p:spPr>
        <p:txBody>
          <a:bodyPr anchor="ctr" anchorCtr="0"/>
          <a:lstStyle>
            <a:lvl1pPr algn="r">
              <a:defRPr sz="1400" b="1">
                <a:solidFill>
                  <a:schemeClr val="bg1"/>
                </a:solidFill>
              </a:defRPr>
            </a:lvl1pPr>
          </a:lstStyle>
          <a:p>
            <a:fld id="{0122D7F3-A425-4DC0-8E27-7F938E352BD0}" type="slidenum">
              <a:rPr lang="fr-FR" smtClean="0"/>
              <a:pPr/>
              <a:t>‹N°›</a:t>
            </a:fld>
            <a:endParaRPr lang="fr-FR" dirty="0"/>
          </a:p>
        </p:txBody>
      </p:sp>
      <p:sp>
        <p:nvSpPr>
          <p:cNvPr id="13" name="Espace réservé du texte 2">
            <a:extLst>
              <a:ext uri="{FF2B5EF4-FFF2-40B4-BE49-F238E27FC236}">
                <a16:creationId xmlns:a16="http://schemas.microsoft.com/office/drawing/2014/main" id="{B5F7D64A-D358-D867-CD81-1001A3A4DB15}"/>
              </a:ext>
            </a:extLst>
          </p:cNvPr>
          <p:cNvSpPr>
            <a:spLocks noGrp="1"/>
          </p:cNvSpPr>
          <p:nvPr>
            <p:ph idx="1" hasCustomPrompt="1"/>
          </p:nvPr>
        </p:nvSpPr>
        <p:spPr>
          <a:xfrm>
            <a:off x="323849" y="1770742"/>
            <a:ext cx="11019835" cy="4544331"/>
          </a:xfrm>
          <a:prstGeom prst="rect">
            <a:avLst/>
          </a:prstGeom>
        </p:spPr>
        <p:txBody>
          <a:bodyPr vert="horz" lIns="91440" tIns="45720" rIns="91440" bIns="45720" rtlCol="0">
            <a:normAutofit/>
          </a:bodyPr>
          <a:lstStyle>
            <a:lvl1pPr marL="180975" indent="-180975">
              <a:buClr>
                <a:srgbClr val="0085AC"/>
              </a:buClr>
              <a:buFont typeface="Arial" panose="020B0604020202020204" pitchFamily="34" charset="0"/>
              <a:buChar char="•"/>
              <a:defRPr sz="2200"/>
            </a:lvl1pPr>
            <a:lvl2pPr marL="628650" indent="-266700">
              <a:buClr>
                <a:srgbClr val="0085AC"/>
              </a:buClr>
              <a:buFont typeface="Arial" panose="020B0604020202020204" pitchFamily="34" charset="0"/>
              <a:buChar char="•"/>
              <a:defRPr sz="2000"/>
            </a:lvl2pPr>
            <a:lvl3pPr marL="1162050" indent="-247650">
              <a:buClr>
                <a:srgbClr val="0085AC"/>
              </a:buClr>
              <a:buFont typeface="Arial" panose="020B0604020202020204" pitchFamily="34" charset="0"/>
              <a:buChar char="•"/>
              <a:defRPr sz="1800"/>
            </a:lvl3pPr>
            <a:lvl4pPr marL="1371600" indent="-209550">
              <a:buClr>
                <a:srgbClr val="0085AC"/>
              </a:buClr>
              <a:buFont typeface="Arial" panose="020B0604020202020204" pitchFamily="34" charset="0"/>
              <a:buChar char="•"/>
              <a:defRPr sz="160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7694663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Ouverture_section">
    <p:spTree>
      <p:nvGrpSpPr>
        <p:cNvPr id="1" name=""/>
        <p:cNvGrpSpPr/>
        <p:nvPr/>
      </p:nvGrpSpPr>
      <p:grpSpPr>
        <a:xfrm>
          <a:off x="0" y="0"/>
          <a:ext cx="0" cy="0"/>
          <a:chOff x="0" y="0"/>
          <a:chExt cx="0" cy="0"/>
        </a:xfrm>
      </p:grpSpPr>
      <p:grpSp>
        <p:nvGrpSpPr>
          <p:cNvPr id="19" name="Groupe 18">
            <a:extLst>
              <a:ext uri="{FF2B5EF4-FFF2-40B4-BE49-F238E27FC236}">
                <a16:creationId xmlns:a16="http://schemas.microsoft.com/office/drawing/2014/main" id="{28E6B803-CF1F-46EF-770D-B56200FE07BE}"/>
              </a:ext>
            </a:extLst>
          </p:cNvPr>
          <p:cNvGrpSpPr/>
          <p:nvPr userDrawn="1"/>
        </p:nvGrpSpPr>
        <p:grpSpPr>
          <a:xfrm rot="16200000">
            <a:off x="-1492440" y="1492437"/>
            <a:ext cx="6858001" cy="3873121"/>
            <a:chOff x="0" y="1"/>
            <a:chExt cx="12191999" cy="455957"/>
          </a:xfrm>
          <a:gradFill>
            <a:gsLst>
              <a:gs pos="0">
                <a:schemeClr val="accent1">
                  <a:satMod val="103000"/>
                  <a:lumMod val="102000"/>
                  <a:tint val="94000"/>
                </a:schemeClr>
              </a:gs>
              <a:gs pos="50000">
                <a:schemeClr val="accent1">
                  <a:satMod val="110000"/>
                  <a:lumMod val="100000"/>
                  <a:shade val="100000"/>
                </a:schemeClr>
              </a:gs>
              <a:gs pos="84000">
                <a:schemeClr val="tx2">
                  <a:lumMod val="75000"/>
                </a:schemeClr>
              </a:gs>
            </a:gsLst>
            <a:path path="circle">
              <a:fillToRect l="100000" b="100000"/>
            </a:path>
          </a:gradFill>
        </p:grpSpPr>
        <p:sp>
          <p:nvSpPr>
            <p:cNvPr id="20" name="Rectangle 19">
              <a:extLst>
                <a:ext uri="{FF2B5EF4-FFF2-40B4-BE49-F238E27FC236}">
                  <a16:creationId xmlns:a16="http://schemas.microsoft.com/office/drawing/2014/main" id="{B5067746-8EDB-3BAF-5A6E-D5F75F35DC7C}"/>
                </a:ext>
              </a:extLst>
            </p:cNvPr>
            <p:cNvSpPr/>
            <p:nvPr userDrawn="1"/>
          </p:nvSpPr>
          <p:spPr>
            <a:xfrm>
              <a:off x="0" y="1"/>
              <a:ext cx="12191999" cy="412150"/>
            </a:xfrm>
            <a:prstGeom prst="rect">
              <a:avLst/>
            </a:prstGeom>
            <a:solidFill>
              <a:srgbClr val="E15C37"/>
            </a:solidFill>
            <a:ln>
              <a:solidFill>
                <a:srgbClr val="E15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dirty="0" err="1">
                <a:solidFill>
                  <a:schemeClr val="tx1"/>
                </a:solidFill>
                <a:highlight>
                  <a:srgbClr val="0085AC"/>
                </a:highlight>
              </a:endParaRPr>
            </a:p>
          </p:txBody>
        </p:sp>
        <p:sp>
          <p:nvSpPr>
            <p:cNvPr id="21" name="Triangle isocèle 20">
              <a:extLst>
                <a:ext uri="{FF2B5EF4-FFF2-40B4-BE49-F238E27FC236}">
                  <a16:creationId xmlns:a16="http://schemas.microsoft.com/office/drawing/2014/main" id="{46307A23-5673-1E60-09C0-01CA6B03CA97}"/>
                </a:ext>
              </a:extLst>
            </p:cNvPr>
            <p:cNvSpPr/>
            <p:nvPr userDrawn="1"/>
          </p:nvSpPr>
          <p:spPr>
            <a:xfrm rot="10800000">
              <a:off x="3238844" y="172812"/>
              <a:ext cx="5929503" cy="283146"/>
            </a:xfrm>
            <a:prstGeom prst="triangle">
              <a:avLst/>
            </a:prstGeom>
            <a:solidFill>
              <a:srgbClr val="E15C37"/>
            </a:solidFill>
            <a:ln>
              <a:solidFill>
                <a:srgbClr val="E15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tx1"/>
                </a:solidFill>
                <a:highlight>
                  <a:srgbClr val="E15C37"/>
                </a:highlight>
              </a:endParaRPr>
            </a:p>
          </p:txBody>
        </p:sp>
      </p:grpSp>
      <p:sp>
        <p:nvSpPr>
          <p:cNvPr id="2" name="Titre 1">
            <a:extLst>
              <a:ext uri="{FF2B5EF4-FFF2-40B4-BE49-F238E27FC236}">
                <a16:creationId xmlns:a16="http://schemas.microsoft.com/office/drawing/2014/main" id="{1AB3B7FA-01AD-48B7-95D2-22FD53240238}"/>
              </a:ext>
            </a:extLst>
          </p:cNvPr>
          <p:cNvSpPr>
            <a:spLocks noGrp="1"/>
          </p:cNvSpPr>
          <p:nvPr>
            <p:ph type="title" hasCustomPrompt="1"/>
          </p:nvPr>
        </p:nvSpPr>
        <p:spPr>
          <a:xfrm>
            <a:off x="4129548" y="2791578"/>
            <a:ext cx="7224251" cy="1153796"/>
          </a:xfrm>
        </p:spPr>
        <p:txBody>
          <a:bodyPr anchor="ctr" anchorCtr="0"/>
          <a:lstStyle>
            <a:lvl1pPr algn="r">
              <a:defRPr sz="4000">
                <a:solidFill>
                  <a:srgbClr val="E15C37"/>
                </a:solidFill>
              </a:defRPr>
            </a:lvl1pPr>
          </a:lstStyle>
          <a:p>
            <a:r>
              <a:rPr lang="fr-FR" dirty="0"/>
              <a:t>Titre intercalaire </a:t>
            </a:r>
            <a:br>
              <a:rPr lang="fr-FR" dirty="0"/>
            </a:br>
            <a:r>
              <a:rPr lang="fr-FR" dirty="0"/>
              <a:t>(2 lignes max)</a:t>
            </a:r>
          </a:p>
        </p:txBody>
      </p:sp>
      <p:sp>
        <p:nvSpPr>
          <p:cNvPr id="3" name="Espace réservé du texte 2">
            <a:extLst>
              <a:ext uri="{FF2B5EF4-FFF2-40B4-BE49-F238E27FC236}">
                <a16:creationId xmlns:a16="http://schemas.microsoft.com/office/drawing/2014/main" id="{C8B1D584-BF41-4B83-BDBF-051ECB45B3FB}"/>
              </a:ext>
            </a:extLst>
          </p:cNvPr>
          <p:cNvSpPr>
            <a:spLocks noGrp="1"/>
          </p:cNvSpPr>
          <p:nvPr>
            <p:ph type="body" idx="1"/>
          </p:nvPr>
        </p:nvSpPr>
        <p:spPr>
          <a:xfrm>
            <a:off x="7373073" y="4345138"/>
            <a:ext cx="3980725" cy="748647"/>
          </a:xfrm>
        </p:spPr>
        <p:txBody>
          <a:bodyPr/>
          <a:lstStyle>
            <a:lvl1pPr marL="0" indent="0" algn="r">
              <a:buNone/>
              <a:defRPr sz="240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3" name="Espace réservé de la date 3">
            <a:extLst>
              <a:ext uri="{FF2B5EF4-FFF2-40B4-BE49-F238E27FC236}">
                <a16:creationId xmlns:a16="http://schemas.microsoft.com/office/drawing/2014/main" id="{809D9798-C674-BBD4-ACBD-39CA6348F802}"/>
              </a:ext>
            </a:extLst>
          </p:cNvPr>
          <p:cNvSpPr>
            <a:spLocks noGrp="1"/>
          </p:cNvSpPr>
          <p:nvPr>
            <p:ph type="dt" sz="half" idx="2"/>
          </p:nvPr>
        </p:nvSpPr>
        <p:spPr>
          <a:xfrm>
            <a:off x="979298" y="6461442"/>
            <a:ext cx="1914525" cy="275511"/>
          </a:xfrm>
          <a:prstGeom prst="rect">
            <a:avLst/>
          </a:prstGeom>
        </p:spPr>
        <p:txBody>
          <a:bodyPr vert="horz" lIns="91440" tIns="45720" rIns="91440" bIns="45720" rtlCol="0" anchor="ctr"/>
          <a:lstStyle>
            <a:lvl1pPr algn="l">
              <a:defRPr sz="1100">
                <a:solidFill>
                  <a:schemeClr val="bg1"/>
                </a:solidFill>
              </a:defRPr>
            </a:lvl1pPr>
          </a:lstStyle>
          <a:p>
            <a:r>
              <a:rPr lang="fr-FR" dirty="0"/>
              <a:t>6 janvier 2026</a:t>
            </a:r>
          </a:p>
        </p:txBody>
      </p:sp>
      <p:sp>
        <p:nvSpPr>
          <p:cNvPr id="14" name="Espace réservé du pied de page 4">
            <a:extLst>
              <a:ext uri="{FF2B5EF4-FFF2-40B4-BE49-F238E27FC236}">
                <a16:creationId xmlns:a16="http://schemas.microsoft.com/office/drawing/2014/main" id="{AE7AD410-6E87-36BA-EF34-E41034F26D78}"/>
              </a:ext>
            </a:extLst>
          </p:cNvPr>
          <p:cNvSpPr>
            <a:spLocks noGrp="1"/>
          </p:cNvSpPr>
          <p:nvPr>
            <p:ph type="ftr" sz="quarter" idx="3"/>
          </p:nvPr>
        </p:nvSpPr>
        <p:spPr>
          <a:xfrm>
            <a:off x="3487213" y="6461442"/>
            <a:ext cx="7813964" cy="275511"/>
          </a:xfrm>
          <a:prstGeom prst="rect">
            <a:avLst/>
          </a:prstGeom>
        </p:spPr>
        <p:txBody>
          <a:bodyPr vert="horz" lIns="91440" tIns="45720" rIns="91440" bIns="45720" rtlCol="0" anchor="ctr"/>
          <a:lstStyle>
            <a:lvl1pPr algn="ctr">
              <a:defRPr sz="1200">
                <a:solidFill>
                  <a:schemeClr val="tx1"/>
                </a:solidFill>
              </a:defRPr>
            </a:lvl1pPr>
          </a:lstStyle>
          <a:p>
            <a:r>
              <a:rPr lang="fr-FR" dirty="0"/>
              <a:t>Direction du Produit Retraite</a:t>
            </a:r>
          </a:p>
        </p:txBody>
      </p:sp>
      <p:pic>
        <p:nvPicPr>
          <p:cNvPr id="4" name="Image 3" descr="Une image contenant Police, Graphique, logo, symbole&#10;&#10;Description générée automatiquement">
            <a:extLst>
              <a:ext uri="{FF2B5EF4-FFF2-40B4-BE49-F238E27FC236}">
                <a16:creationId xmlns:a16="http://schemas.microsoft.com/office/drawing/2014/main" id="{896085ED-4A9A-2A04-1FDB-88F74EB532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15318" y="6081318"/>
            <a:ext cx="776682" cy="776682"/>
          </a:xfrm>
          <a:prstGeom prst="rect">
            <a:avLst/>
          </a:prstGeom>
        </p:spPr>
      </p:pic>
      <p:sp>
        <p:nvSpPr>
          <p:cNvPr id="6" name="Espace réservé du numéro de diapositive 6">
            <a:extLst>
              <a:ext uri="{FF2B5EF4-FFF2-40B4-BE49-F238E27FC236}">
                <a16:creationId xmlns:a16="http://schemas.microsoft.com/office/drawing/2014/main" id="{0F2EFBED-EFE3-3AEB-E79A-E6DF1A1164CA}"/>
              </a:ext>
            </a:extLst>
          </p:cNvPr>
          <p:cNvSpPr>
            <a:spLocks noGrp="1"/>
          </p:cNvSpPr>
          <p:nvPr>
            <p:ph type="sldNum" sz="quarter" idx="4"/>
          </p:nvPr>
        </p:nvSpPr>
        <p:spPr>
          <a:xfrm>
            <a:off x="11353800" y="75528"/>
            <a:ext cx="676275" cy="310063"/>
          </a:xfrm>
          <a:prstGeom prst="rect">
            <a:avLst/>
          </a:prstGeom>
          <a:noFill/>
        </p:spPr>
        <p:txBody>
          <a:bodyPr anchor="ctr" anchorCtr="0"/>
          <a:lstStyle>
            <a:lvl1pPr algn="r">
              <a:defRPr sz="1400" b="1">
                <a:solidFill>
                  <a:schemeClr val="tx2"/>
                </a:solidFill>
              </a:defRPr>
            </a:lvl1pPr>
          </a:lstStyle>
          <a:p>
            <a:fld id="{0122D7F3-A425-4DC0-8E27-7F938E352BD0}" type="slidenum">
              <a:rPr lang="fr-FR" smtClean="0"/>
              <a:pPr/>
              <a:t>‹N°›</a:t>
            </a:fld>
            <a:endParaRPr lang="fr-FR" dirty="0"/>
          </a:p>
        </p:txBody>
      </p:sp>
    </p:spTree>
    <p:extLst>
      <p:ext uri="{BB962C8B-B14F-4D97-AF65-F5344CB8AC3E}">
        <p14:creationId xmlns:p14="http://schemas.microsoft.com/office/powerpoint/2010/main" val="3706132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titre 1">
            <a:extLst>
              <a:ext uri="{FF2B5EF4-FFF2-40B4-BE49-F238E27FC236}">
                <a16:creationId xmlns:a16="http://schemas.microsoft.com/office/drawing/2014/main" id="{F289D395-60A7-46C7-FDF3-AB3D02F3BF9A}"/>
              </a:ext>
            </a:extLst>
          </p:cNvPr>
          <p:cNvSpPr>
            <a:spLocks noGrp="1"/>
          </p:cNvSpPr>
          <p:nvPr>
            <p:ph type="title" hasCustomPrompt="1"/>
          </p:nvPr>
        </p:nvSpPr>
        <p:spPr>
          <a:xfrm>
            <a:off x="323850" y="669093"/>
            <a:ext cx="11031245" cy="651082"/>
          </a:xfrm>
          <a:prstGeom prst="rect">
            <a:avLst/>
          </a:prstGeom>
        </p:spPr>
        <p:txBody>
          <a:bodyPr vert="horz" lIns="91440" tIns="45720" rIns="91440" bIns="45720" rtlCol="0" anchor="ctr" anchorCtr="0">
            <a:noAutofit/>
          </a:bodyPr>
          <a:lstStyle>
            <a:lvl1pPr>
              <a:defRPr>
                <a:solidFill>
                  <a:srgbClr val="E15C37"/>
                </a:solidFill>
              </a:defRPr>
            </a:lvl1pPr>
          </a:lstStyle>
          <a:p>
            <a:r>
              <a:rPr lang="fr-FR" dirty="0"/>
              <a:t>Votre titre (2 lignes max)</a:t>
            </a:r>
          </a:p>
        </p:txBody>
      </p:sp>
      <p:sp>
        <p:nvSpPr>
          <p:cNvPr id="5" name="Espace réservé de la date 3">
            <a:extLst>
              <a:ext uri="{FF2B5EF4-FFF2-40B4-BE49-F238E27FC236}">
                <a16:creationId xmlns:a16="http://schemas.microsoft.com/office/drawing/2014/main" id="{F80885A6-24BF-AC6A-440F-214CC80F204F}"/>
              </a:ext>
            </a:extLst>
          </p:cNvPr>
          <p:cNvSpPr>
            <a:spLocks noGrp="1"/>
          </p:cNvSpPr>
          <p:nvPr>
            <p:ph type="dt" sz="half" idx="2"/>
          </p:nvPr>
        </p:nvSpPr>
        <p:spPr>
          <a:xfrm>
            <a:off x="323849" y="6458664"/>
            <a:ext cx="1781176" cy="275511"/>
          </a:xfrm>
          <a:prstGeom prst="rect">
            <a:avLst/>
          </a:prstGeom>
        </p:spPr>
        <p:txBody>
          <a:bodyPr vert="horz" lIns="91440" tIns="45720" rIns="91440" bIns="45720" rtlCol="0" anchor="ctr"/>
          <a:lstStyle>
            <a:lvl1pPr algn="l">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r-FR" dirty="0"/>
              <a:t>6 janvier 2026</a:t>
            </a:r>
          </a:p>
        </p:txBody>
      </p:sp>
      <p:sp>
        <p:nvSpPr>
          <p:cNvPr id="6" name="Espace réservé du pied de page 4">
            <a:extLst>
              <a:ext uri="{FF2B5EF4-FFF2-40B4-BE49-F238E27FC236}">
                <a16:creationId xmlns:a16="http://schemas.microsoft.com/office/drawing/2014/main" id="{B843C5F9-92BF-5E2A-8DDC-75585CE30B57}"/>
              </a:ext>
            </a:extLst>
          </p:cNvPr>
          <p:cNvSpPr>
            <a:spLocks noGrp="1"/>
          </p:cNvSpPr>
          <p:nvPr>
            <p:ph type="ftr" sz="quarter" idx="3"/>
          </p:nvPr>
        </p:nvSpPr>
        <p:spPr>
          <a:xfrm>
            <a:off x="2366816" y="6458664"/>
            <a:ext cx="7813964" cy="275511"/>
          </a:xfrm>
          <a:prstGeom prst="rect">
            <a:avLst/>
          </a:prstGeom>
        </p:spPr>
        <p:txBody>
          <a:bodyPr vert="horz" lIns="91440" tIns="45720" rIns="91440" bIns="45720" rtlCol="0" anchor="ctr"/>
          <a:lstStyle>
            <a:lvl1pPr algn="ctr">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r-FR" dirty="0"/>
              <a:t>Direction du Produit Retraite</a:t>
            </a:r>
          </a:p>
        </p:txBody>
      </p:sp>
      <p:cxnSp>
        <p:nvCxnSpPr>
          <p:cNvPr id="7" name="Connecteur droit 6">
            <a:extLst>
              <a:ext uri="{FF2B5EF4-FFF2-40B4-BE49-F238E27FC236}">
                <a16:creationId xmlns:a16="http://schemas.microsoft.com/office/drawing/2014/main" id="{905E7218-FDA1-F69F-6A02-80F554A2855E}"/>
              </a:ext>
            </a:extLst>
          </p:cNvPr>
          <p:cNvCxnSpPr>
            <a:cxnSpLocks/>
          </p:cNvCxnSpPr>
          <p:nvPr userDrawn="1"/>
        </p:nvCxnSpPr>
        <p:spPr>
          <a:xfrm>
            <a:off x="323850" y="1536700"/>
            <a:ext cx="11376000" cy="0"/>
          </a:xfrm>
          <a:prstGeom prst="line">
            <a:avLst/>
          </a:prstGeom>
          <a:ln w="12700">
            <a:solidFill>
              <a:srgbClr val="E15C37"/>
            </a:solidFill>
          </a:ln>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908F40BD-EBE1-6BBD-C149-598964941909}"/>
              </a:ext>
            </a:extLst>
          </p:cNvPr>
          <p:cNvGrpSpPr/>
          <p:nvPr userDrawn="1"/>
        </p:nvGrpSpPr>
        <p:grpSpPr>
          <a:xfrm>
            <a:off x="0" y="1"/>
            <a:ext cx="12191999" cy="628675"/>
            <a:chOff x="0" y="1"/>
            <a:chExt cx="12191999" cy="628675"/>
          </a:xfrm>
          <a:solidFill>
            <a:srgbClr val="E15C37"/>
          </a:solidFill>
        </p:grpSpPr>
        <p:sp>
          <p:nvSpPr>
            <p:cNvPr id="12" name="Rectangle 11">
              <a:extLst>
                <a:ext uri="{FF2B5EF4-FFF2-40B4-BE49-F238E27FC236}">
                  <a16:creationId xmlns:a16="http://schemas.microsoft.com/office/drawing/2014/main" id="{767A130A-7B0D-2762-D158-03BE6126C7E1}"/>
                </a:ext>
              </a:extLst>
            </p:cNvPr>
            <p:cNvSpPr/>
            <p:nvPr userDrawn="1"/>
          </p:nvSpPr>
          <p:spPr>
            <a:xfrm>
              <a:off x="0" y="1"/>
              <a:ext cx="12191999" cy="412150"/>
            </a:xfrm>
            <a:prstGeom prst="rect">
              <a:avLst/>
            </a:prstGeom>
            <a:grpFill/>
            <a:ln>
              <a:solidFill>
                <a:srgbClr val="E15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dirty="0" err="1">
                <a:solidFill>
                  <a:schemeClr val="tx1"/>
                </a:solidFill>
              </a:endParaRPr>
            </a:p>
          </p:txBody>
        </p:sp>
        <p:sp>
          <p:nvSpPr>
            <p:cNvPr id="14" name="Triangle isocèle 13">
              <a:extLst>
                <a:ext uri="{FF2B5EF4-FFF2-40B4-BE49-F238E27FC236}">
                  <a16:creationId xmlns:a16="http://schemas.microsoft.com/office/drawing/2014/main" id="{A28E27D5-C0AC-C759-E48C-B4DCE35DCBF7}"/>
                </a:ext>
              </a:extLst>
            </p:cNvPr>
            <p:cNvSpPr/>
            <p:nvPr userDrawn="1"/>
          </p:nvSpPr>
          <p:spPr>
            <a:xfrm rot="10800000">
              <a:off x="396378" y="345530"/>
              <a:ext cx="563448" cy="283146"/>
            </a:xfrm>
            <a:prstGeom prst="triangle">
              <a:avLst/>
            </a:prstGeom>
            <a:grpFill/>
            <a:ln>
              <a:solidFill>
                <a:srgbClr val="E15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tx1"/>
                </a:solidFill>
              </a:endParaRPr>
            </a:p>
          </p:txBody>
        </p:sp>
      </p:grpSp>
      <p:pic>
        <p:nvPicPr>
          <p:cNvPr id="15" name="Image 14" descr="Une image contenant Police, Graphique, logo, symbole&#10;&#10;Description générée automatiquement">
            <a:extLst>
              <a:ext uri="{FF2B5EF4-FFF2-40B4-BE49-F238E27FC236}">
                <a16:creationId xmlns:a16="http://schemas.microsoft.com/office/drawing/2014/main" id="{A29CABE3-A583-2523-3C53-812FE20FF6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00835" y="6082390"/>
            <a:ext cx="776682" cy="776682"/>
          </a:xfrm>
          <a:prstGeom prst="rect">
            <a:avLst/>
          </a:prstGeom>
        </p:spPr>
      </p:pic>
      <p:sp>
        <p:nvSpPr>
          <p:cNvPr id="16" name="Espace réservé du numéro de diapositive 6">
            <a:extLst>
              <a:ext uri="{FF2B5EF4-FFF2-40B4-BE49-F238E27FC236}">
                <a16:creationId xmlns:a16="http://schemas.microsoft.com/office/drawing/2014/main" id="{9CF57DE3-4987-3577-D897-F1AC098403DD}"/>
              </a:ext>
            </a:extLst>
          </p:cNvPr>
          <p:cNvSpPr>
            <a:spLocks noGrp="1"/>
          </p:cNvSpPr>
          <p:nvPr>
            <p:ph type="sldNum" sz="quarter" idx="4"/>
          </p:nvPr>
        </p:nvSpPr>
        <p:spPr>
          <a:xfrm>
            <a:off x="11430000" y="46953"/>
            <a:ext cx="676275" cy="310063"/>
          </a:xfrm>
          <a:prstGeom prst="rect">
            <a:avLst/>
          </a:prstGeom>
          <a:noFill/>
        </p:spPr>
        <p:txBody>
          <a:bodyPr anchor="ctr" anchorCtr="0"/>
          <a:lstStyle>
            <a:lvl1pPr algn="r">
              <a:defRPr sz="1400" b="1">
                <a:solidFill>
                  <a:schemeClr val="bg1"/>
                </a:solidFill>
              </a:defRPr>
            </a:lvl1pPr>
          </a:lstStyle>
          <a:p>
            <a:fld id="{0122D7F3-A425-4DC0-8E27-7F938E352BD0}" type="slidenum">
              <a:rPr lang="fr-FR" smtClean="0"/>
              <a:pPr/>
              <a:t>‹N°›</a:t>
            </a:fld>
            <a:endParaRPr lang="fr-FR" dirty="0"/>
          </a:p>
        </p:txBody>
      </p:sp>
      <p:sp>
        <p:nvSpPr>
          <p:cNvPr id="13" name="Espace réservé du texte 2">
            <a:extLst>
              <a:ext uri="{FF2B5EF4-FFF2-40B4-BE49-F238E27FC236}">
                <a16:creationId xmlns:a16="http://schemas.microsoft.com/office/drawing/2014/main" id="{B5F7D64A-D358-D867-CD81-1001A3A4DB15}"/>
              </a:ext>
            </a:extLst>
          </p:cNvPr>
          <p:cNvSpPr>
            <a:spLocks noGrp="1"/>
          </p:cNvSpPr>
          <p:nvPr>
            <p:ph idx="1" hasCustomPrompt="1"/>
          </p:nvPr>
        </p:nvSpPr>
        <p:spPr>
          <a:xfrm>
            <a:off x="323849" y="1770742"/>
            <a:ext cx="11019835" cy="4544331"/>
          </a:xfrm>
          <a:prstGeom prst="rect">
            <a:avLst/>
          </a:prstGeom>
        </p:spPr>
        <p:txBody>
          <a:bodyPr vert="horz" lIns="91440" tIns="45720" rIns="91440" bIns="45720" rtlCol="0">
            <a:normAutofit/>
          </a:bodyPr>
          <a:lstStyle>
            <a:lvl1pPr marL="180975" indent="-180975">
              <a:buClr>
                <a:srgbClr val="E15C37"/>
              </a:buClr>
              <a:buFont typeface="Arial" panose="020B0604020202020204" pitchFamily="34" charset="0"/>
              <a:buChar char="•"/>
              <a:defRPr sz="2200"/>
            </a:lvl1pPr>
            <a:lvl2pPr marL="628650" indent="-266700">
              <a:buClr>
                <a:srgbClr val="E15C37"/>
              </a:buClr>
              <a:buFont typeface="Arial" panose="020B0604020202020204" pitchFamily="34" charset="0"/>
              <a:buChar char="•"/>
              <a:defRPr sz="2000"/>
            </a:lvl2pPr>
            <a:lvl3pPr marL="1162050" indent="-247650">
              <a:buClr>
                <a:srgbClr val="E15C37"/>
              </a:buClr>
              <a:buFont typeface="Arial" panose="020B0604020202020204" pitchFamily="34" charset="0"/>
              <a:buChar char="•"/>
              <a:defRPr sz="1800"/>
            </a:lvl3pPr>
            <a:lvl4pPr marL="1371600" indent="-209550">
              <a:buClr>
                <a:srgbClr val="E15C37"/>
              </a:buClr>
              <a:buFont typeface="Arial" panose="020B0604020202020204" pitchFamily="34" charset="0"/>
              <a:buChar char="•"/>
              <a:defRPr sz="160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31104374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vide avec titre">
    <p:spTree>
      <p:nvGrpSpPr>
        <p:cNvPr id="1" name=""/>
        <p:cNvGrpSpPr/>
        <p:nvPr/>
      </p:nvGrpSpPr>
      <p:grpSpPr>
        <a:xfrm>
          <a:off x="0" y="0"/>
          <a:ext cx="0" cy="0"/>
          <a:chOff x="0" y="0"/>
          <a:chExt cx="0" cy="0"/>
        </a:xfrm>
      </p:grpSpPr>
      <p:sp>
        <p:nvSpPr>
          <p:cNvPr id="13" name="Espace réservé de la date 3">
            <a:extLst>
              <a:ext uri="{FF2B5EF4-FFF2-40B4-BE49-F238E27FC236}">
                <a16:creationId xmlns:a16="http://schemas.microsoft.com/office/drawing/2014/main" id="{A5DBFFF3-45B9-69A2-CA7B-C4C67FD7D279}"/>
              </a:ext>
            </a:extLst>
          </p:cNvPr>
          <p:cNvSpPr>
            <a:spLocks noGrp="1"/>
          </p:cNvSpPr>
          <p:nvPr>
            <p:ph type="dt" sz="half" idx="2"/>
          </p:nvPr>
        </p:nvSpPr>
        <p:spPr>
          <a:xfrm>
            <a:off x="838200" y="6375694"/>
            <a:ext cx="971113" cy="287047"/>
          </a:xfrm>
          <a:prstGeom prst="rect">
            <a:avLst/>
          </a:prstGeom>
        </p:spPr>
        <p:txBody>
          <a:bodyPr vert="horz" lIns="91440" tIns="45720" rIns="91440" bIns="45720" rtlCol="0" anchor="ctr"/>
          <a:lstStyle>
            <a:lvl1pPr algn="l">
              <a:defRPr sz="1100">
                <a:solidFill>
                  <a:schemeClr val="tx1"/>
                </a:solidFill>
              </a:defRPr>
            </a:lvl1pPr>
          </a:lstStyle>
          <a:p>
            <a:fld id="{D739E8AA-4553-4204-A368-0D4DF292A4BC}" type="datetime1">
              <a:rPr lang="fr-FR" smtClean="0"/>
              <a:t>05/02/2026</a:t>
            </a:fld>
            <a:endParaRPr lang="fr-FR" dirty="0"/>
          </a:p>
        </p:txBody>
      </p:sp>
      <p:sp>
        <p:nvSpPr>
          <p:cNvPr id="2" name="Espace réservé du titre 1">
            <a:extLst>
              <a:ext uri="{FF2B5EF4-FFF2-40B4-BE49-F238E27FC236}">
                <a16:creationId xmlns:a16="http://schemas.microsoft.com/office/drawing/2014/main" id="{DCD56058-8BFD-B631-E61A-F674E3C601F5}"/>
              </a:ext>
            </a:extLst>
          </p:cNvPr>
          <p:cNvSpPr>
            <a:spLocks noGrp="1"/>
          </p:cNvSpPr>
          <p:nvPr>
            <p:ph type="title"/>
          </p:nvPr>
        </p:nvSpPr>
        <p:spPr>
          <a:xfrm>
            <a:off x="838200" y="669093"/>
            <a:ext cx="10516895" cy="651082"/>
          </a:xfrm>
          <a:prstGeom prst="rect">
            <a:avLst/>
          </a:prstGeom>
        </p:spPr>
        <p:txBody>
          <a:bodyPr vert="horz" lIns="91440" tIns="45720" rIns="91440" bIns="45720" rtlCol="0" anchor="ctr" anchorCtr="0">
            <a:noAutofit/>
          </a:bodyPr>
          <a:lstStyle/>
          <a:p>
            <a:r>
              <a:rPr lang="fr-FR"/>
              <a:t>Modifiez le style du titre</a:t>
            </a:r>
            <a:endParaRPr lang="fr-FR" dirty="0"/>
          </a:p>
        </p:txBody>
      </p:sp>
      <p:sp>
        <p:nvSpPr>
          <p:cNvPr id="3" name="Espace réservé du numéro de diapositive 6">
            <a:extLst>
              <a:ext uri="{FF2B5EF4-FFF2-40B4-BE49-F238E27FC236}">
                <a16:creationId xmlns:a16="http://schemas.microsoft.com/office/drawing/2014/main" id="{9BC25359-9B71-1A13-CAEA-FDFA3CCB6755}"/>
              </a:ext>
            </a:extLst>
          </p:cNvPr>
          <p:cNvSpPr>
            <a:spLocks noGrp="1"/>
          </p:cNvSpPr>
          <p:nvPr>
            <p:ph type="sldNum" sz="quarter" idx="4"/>
          </p:nvPr>
        </p:nvSpPr>
        <p:spPr>
          <a:xfrm>
            <a:off x="11353800" y="75528"/>
            <a:ext cx="676275" cy="310063"/>
          </a:xfrm>
          <a:prstGeom prst="rect">
            <a:avLst/>
          </a:prstGeom>
          <a:noFill/>
        </p:spPr>
        <p:txBody>
          <a:bodyPr anchor="ctr" anchorCtr="0"/>
          <a:lstStyle>
            <a:lvl1pPr algn="r">
              <a:defRPr sz="1400" b="1">
                <a:solidFill>
                  <a:schemeClr val="bg1"/>
                </a:solidFill>
              </a:defRPr>
            </a:lvl1pPr>
          </a:lstStyle>
          <a:p>
            <a:fld id="{0122D7F3-A425-4DC0-8E27-7F938E352BD0}" type="slidenum">
              <a:rPr lang="fr-FR" smtClean="0"/>
              <a:pPr/>
              <a:t>‹N°›</a:t>
            </a:fld>
            <a:endParaRPr lang="fr-FR" dirty="0"/>
          </a:p>
        </p:txBody>
      </p:sp>
    </p:spTree>
    <p:extLst>
      <p:ext uri="{BB962C8B-B14F-4D97-AF65-F5344CB8AC3E}">
        <p14:creationId xmlns:p14="http://schemas.microsoft.com/office/powerpoint/2010/main" val="26866123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57BF38C-833B-4E15-B364-ACC4C7A9B944}"/>
              </a:ext>
            </a:extLst>
          </p:cNvPr>
          <p:cNvSpPr>
            <a:spLocks noGrp="1"/>
          </p:cNvSpPr>
          <p:nvPr>
            <p:ph type="title"/>
          </p:nvPr>
        </p:nvSpPr>
        <p:spPr>
          <a:xfrm>
            <a:off x="323850" y="669093"/>
            <a:ext cx="11031245" cy="651082"/>
          </a:xfrm>
          <a:prstGeom prst="rect">
            <a:avLst/>
          </a:prstGeom>
        </p:spPr>
        <p:txBody>
          <a:bodyPr vert="horz" lIns="91440" tIns="45720" rIns="91440" bIns="45720" rtlCol="0" anchor="ctr" anchorCtr="0">
            <a:noAutofit/>
          </a:bodyPr>
          <a:lstStyle/>
          <a:p>
            <a:r>
              <a:rPr lang="fr-FR" dirty="0"/>
              <a:t>Votre titre (2 lignes max)</a:t>
            </a:r>
          </a:p>
        </p:txBody>
      </p:sp>
      <p:sp>
        <p:nvSpPr>
          <p:cNvPr id="3" name="Espace réservé du texte 2">
            <a:extLst>
              <a:ext uri="{FF2B5EF4-FFF2-40B4-BE49-F238E27FC236}">
                <a16:creationId xmlns:a16="http://schemas.microsoft.com/office/drawing/2014/main" id="{CF8329D4-A497-4CA5-9E04-29D27395D38F}"/>
              </a:ext>
            </a:extLst>
          </p:cNvPr>
          <p:cNvSpPr>
            <a:spLocks noGrp="1"/>
          </p:cNvSpPr>
          <p:nvPr>
            <p:ph type="body" idx="1"/>
          </p:nvPr>
        </p:nvSpPr>
        <p:spPr>
          <a:xfrm>
            <a:off x="323849" y="1770742"/>
            <a:ext cx="11019835" cy="4544331"/>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4" name="Espace réservé de la date 3">
            <a:extLst>
              <a:ext uri="{FF2B5EF4-FFF2-40B4-BE49-F238E27FC236}">
                <a16:creationId xmlns:a16="http://schemas.microsoft.com/office/drawing/2014/main" id="{03E05B36-A66A-402C-9219-1E5B89C460D6}"/>
              </a:ext>
            </a:extLst>
          </p:cNvPr>
          <p:cNvSpPr>
            <a:spLocks noGrp="1"/>
          </p:cNvSpPr>
          <p:nvPr>
            <p:ph type="dt" sz="half" idx="2"/>
          </p:nvPr>
        </p:nvSpPr>
        <p:spPr>
          <a:xfrm>
            <a:off x="323849" y="6549096"/>
            <a:ext cx="1781176" cy="275511"/>
          </a:xfrm>
          <a:prstGeom prst="rect">
            <a:avLst/>
          </a:prstGeom>
        </p:spPr>
        <p:txBody>
          <a:bodyPr vert="horz" lIns="91440" tIns="45720" rIns="91440" bIns="45720" rtlCol="0" anchor="ctr"/>
          <a:lstStyle>
            <a:lvl1pPr algn="l">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r-FR" dirty="0"/>
              <a:t>6 janvier 2026</a:t>
            </a:r>
          </a:p>
        </p:txBody>
      </p:sp>
      <p:cxnSp>
        <p:nvCxnSpPr>
          <p:cNvPr id="90" name="Connecteur droit 89">
            <a:extLst>
              <a:ext uri="{FF2B5EF4-FFF2-40B4-BE49-F238E27FC236}">
                <a16:creationId xmlns:a16="http://schemas.microsoft.com/office/drawing/2014/main" id="{D99EA1BA-6BCC-16EC-5608-081FC94A9F63}"/>
              </a:ext>
            </a:extLst>
          </p:cNvPr>
          <p:cNvCxnSpPr>
            <a:cxnSpLocks/>
          </p:cNvCxnSpPr>
          <p:nvPr userDrawn="1"/>
        </p:nvCxnSpPr>
        <p:spPr>
          <a:xfrm>
            <a:off x="323850" y="1536700"/>
            <a:ext cx="11376000" cy="0"/>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97" name="Groupe 96">
            <a:extLst>
              <a:ext uri="{FF2B5EF4-FFF2-40B4-BE49-F238E27FC236}">
                <a16:creationId xmlns:a16="http://schemas.microsoft.com/office/drawing/2014/main" id="{2C63D5FF-BECF-4B4D-866F-EC6C20511085}"/>
              </a:ext>
            </a:extLst>
          </p:cNvPr>
          <p:cNvGrpSpPr/>
          <p:nvPr userDrawn="1"/>
        </p:nvGrpSpPr>
        <p:grpSpPr>
          <a:xfrm>
            <a:off x="0" y="1"/>
            <a:ext cx="12191999" cy="628675"/>
            <a:chOff x="0" y="1"/>
            <a:chExt cx="12191999" cy="628675"/>
          </a:xfrm>
          <a:gradFill>
            <a:gsLst>
              <a:gs pos="0">
                <a:schemeClr val="accent1">
                  <a:satMod val="103000"/>
                  <a:lumMod val="102000"/>
                  <a:tint val="94000"/>
                </a:schemeClr>
              </a:gs>
              <a:gs pos="50000">
                <a:schemeClr val="accent1">
                  <a:satMod val="110000"/>
                  <a:lumMod val="100000"/>
                  <a:shade val="100000"/>
                </a:schemeClr>
              </a:gs>
              <a:gs pos="84000">
                <a:schemeClr val="tx2">
                  <a:lumMod val="75000"/>
                </a:schemeClr>
              </a:gs>
            </a:gsLst>
            <a:path path="circle">
              <a:fillToRect l="100000" b="100000"/>
            </a:path>
          </a:gradFill>
        </p:grpSpPr>
        <p:sp>
          <p:nvSpPr>
            <p:cNvPr id="42" name="Rectangle 41">
              <a:extLst>
                <a:ext uri="{FF2B5EF4-FFF2-40B4-BE49-F238E27FC236}">
                  <a16:creationId xmlns:a16="http://schemas.microsoft.com/office/drawing/2014/main" id="{DFDEF4E0-771F-162E-613D-FC639A9936C4}"/>
                </a:ext>
              </a:extLst>
            </p:cNvPr>
            <p:cNvSpPr/>
            <p:nvPr userDrawn="1"/>
          </p:nvSpPr>
          <p:spPr>
            <a:xfrm>
              <a:off x="0" y="1"/>
              <a:ext cx="12191999" cy="412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fr-FR" dirty="0" err="1">
                <a:solidFill>
                  <a:schemeClr val="tx1"/>
                </a:solidFill>
              </a:endParaRPr>
            </a:p>
          </p:txBody>
        </p:sp>
        <p:sp>
          <p:nvSpPr>
            <p:cNvPr id="95" name="Triangle isocèle 94">
              <a:extLst>
                <a:ext uri="{FF2B5EF4-FFF2-40B4-BE49-F238E27FC236}">
                  <a16:creationId xmlns:a16="http://schemas.microsoft.com/office/drawing/2014/main" id="{A53D6FE1-E7FA-8B03-3738-F30CA39CC564}"/>
                </a:ext>
              </a:extLst>
            </p:cNvPr>
            <p:cNvSpPr/>
            <p:nvPr userDrawn="1"/>
          </p:nvSpPr>
          <p:spPr>
            <a:xfrm rot="10800000">
              <a:off x="396378" y="345530"/>
              <a:ext cx="563448" cy="28314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err="1">
                <a:solidFill>
                  <a:schemeClr val="tx1"/>
                </a:solidFill>
              </a:endParaRPr>
            </a:p>
          </p:txBody>
        </p:sp>
      </p:grpSp>
      <p:pic>
        <p:nvPicPr>
          <p:cNvPr id="19" name="Image 18" descr="Une image contenant Police, Graphique, logo, symbole&#10;&#10;Description générée automatiquement">
            <a:extLst>
              <a:ext uri="{FF2B5EF4-FFF2-40B4-BE49-F238E27FC236}">
                <a16:creationId xmlns:a16="http://schemas.microsoft.com/office/drawing/2014/main" id="{F1DCAE1D-19C4-1B0A-D07B-5891642BEB61}"/>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400835" y="6082390"/>
            <a:ext cx="776682" cy="776682"/>
          </a:xfrm>
          <a:prstGeom prst="rect">
            <a:avLst/>
          </a:prstGeom>
        </p:spPr>
      </p:pic>
      <p:sp>
        <p:nvSpPr>
          <p:cNvPr id="37" name="Espace réservé du numéro de diapositive 6">
            <a:extLst>
              <a:ext uri="{FF2B5EF4-FFF2-40B4-BE49-F238E27FC236}">
                <a16:creationId xmlns:a16="http://schemas.microsoft.com/office/drawing/2014/main" id="{67CE5418-5195-4011-7364-D7A953000428}"/>
              </a:ext>
            </a:extLst>
          </p:cNvPr>
          <p:cNvSpPr>
            <a:spLocks noGrp="1"/>
          </p:cNvSpPr>
          <p:nvPr>
            <p:ph type="sldNum" sz="quarter" idx="4"/>
          </p:nvPr>
        </p:nvSpPr>
        <p:spPr>
          <a:xfrm>
            <a:off x="11430000" y="46953"/>
            <a:ext cx="676275" cy="310063"/>
          </a:xfrm>
          <a:prstGeom prst="rect">
            <a:avLst/>
          </a:prstGeom>
          <a:noFill/>
        </p:spPr>
        <p:txBody>
          <a:bodyPr anchor="ctr" anchorCtr="0"/>
          <a:lstStyle>
            <a:lvl1pPr algn="r">
              <a:defRPr sz="1400" b="1">
                <a:solidFill>
                  <a:schemeClr val="bg1"/>
                </a:solidFill>
              </a:defRPr>
            </a:lvl1pPr>
          </a:lstStyle>
          <a:p>
            <a:fld id="{0122D7F3-A425-4DC0-8E27-7F938E352BD0}" type="slidenum">
              <a:rPr lang="fr-FR" smtClean="0"/>
              <a:pPr/>
              <a:t>‹N°›</a:t>
            </a:fld>
            <a:endParaRPr lang="fr-FR" dirty="0"/>
          </a:p>
        </p:txBody>
      </p:sp>
      <p:sp>
        <p:nvSpPr>
          <p:cNvPr id="6" name="Espace réservé du pied de page 2">
            <a:extLst>
              <a:ext uri="{FF2B5EF4-FFF2-40B4-BE49-F238E27FC236}">
                <a16:creationId xmlns:a16="http://schemas.microsoft.com/office/drawing/2014/main" id="{CC0D501F-5F32-2DF5-A84D-BCDBCB3C0CA4}"/>
              </a:ext>
            </a:extLst>
          </p:cNvPr>
          <p:cNvSpPr>
            <a:spLocks noGrp="1"/>
          </p:cNvSpPr>
          <p:nvPr>
            <p:ph type="ftr" sz="quarter" idx="3"/>
          </p:nvPr>
        </p:nvSpPr>
        <p:spPr>
          <a:xfrm>
            <a:off x="2366816" y="6549096"/>
            <a:ext cx="7813964" cy="275511"/>
          </a:xfrm>
          <a:prstGeom prst="rect">
            <a:avLst/>
          </a:prstGeom>
        </p:spPr>
        <p:txBody>
          <a:bodyPr vert="horz" lIns="91440" tIns="45720" rIns="91440" bIns="45720" rtlCol="0" anchor="ctr"/>
          <a:lstStyle>
            <a:lvl1pPr algn="ctr">
              <a:defRPr lang="fr-FR" sz="1100" dirty="0" smtClean="0">
                <a:latin typeface="Open Sans" panose="020B0606030504020204" pitchFamily="34" charset="0"/>
                <a:ea typeface="Open Sans" panose="020B0606030504020204" pitchFamily="34" charset="0"/>
                <a:cs typeface="Open Sans" panose="020B0606030504020204" pitchFamily="34" charset="0"/>
              </a:defRPr>
            </a:lvl1pPr>
          </a:lstStyle>
          <a:p>
            <a:pPr algn="ctr"/>
            <a:r>
              <a:rPr lang="fr-FR"/>
              <a:t>Direction du Produit Retraite</a:t>
            </a:r>
          </a:p>
        </p:txBody>
      </p:sp>
    </p:spTree>
    <p:extLst>
      <p:ext uri="{BB962C8B-B14F-4D97-AF65-F5344CB8AC3E}">
        <p14:creationId xmlns:p14="http://schemas.microsoft.com/office/powerpoint/2010/main" val="578207598"/>
      </p:ext>
    </p:extLst>
  </p:cSld>
  <p:clrMap bg1="lt1" tx1="dk1" bg2="lt2" tx2="dk2" accent1="accent1" accent2="accent2" accent3="accent3" accent4="accent4" accent5="accent5" accent6="accent6" hlink="hlink" folHlink="folHlink"/>
  <p:sldLayoutIdLst>
    <p:sldLayoutId id="2147483671" r:id="rId1"/>
    <p:sldLayoutId id="2147483651" r:id="rId2"/>
    <p:sldLayoutId id="2147483663" r:id="rId3"/>
    <p:sldLayoutId id="2147483672" r:id="rId4"/>
    <p:sldLayoutId id="2147483673" r:id="rId5"/>
    <p:sldLayoutId id="2147483674" r:id="rId6"/>
    <p:sldLayoutId id="2147483675" r:id="rId7"/>
    <p:sldLayoutId id="2147483666" r:id="rId8"/>
  </p:sldLayoutIdLst>
  <p:hf hdr="0"/>
  <p:txStyles>
    <p:titleStyle>
      <a:lvl1pPr algn="l" defTabSz="914400" rtl="0" eaLnBrk="1" latinLnBrk="0" hangingPunct="1">
        <a:lnSpc>
          <a:spcPct val="90000"/>
        </a:lnSpc>
        <a:spcBef>
          <a:spcPct val="0"/>
        </a:spcBef>
        <a:buNone/>
        <a:defRPr sz="2800" b="1" kern="1200">
          <a:solidFill>
            <a:srgbClr val="951B8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spcAft>
          <a:spcPts val="600"/>
        </a:spcAft>
        <a:buClr>
          <a:schemeClr val="tx2"/>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spcAft>
          <a:spcPts val="600"/>
        </a:spcAft>
        <a:buClr>
          <a:schemeClr val="tx2"/>
        </a:buClr>
        <a:buFont typeface="Arial" panose="020B0604020202020204" pitchFamily="34" charset="0"/>
        <a:buNone/>
        <a:defRPr sz="1600" kern="1200">
          <a:solidFill>
            <a:schemeClr val="tx1"/>
          </a:solidFill>
          <a:latin typeface="Montserrat" panose="000005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hyperlink" Target="https://achatpublic.com/" TargetMode="Externa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mailto:cDPOPcomptabilitefede@agirc-arrco.fr" TargetMode="Externa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mailto:choltzinger@agirc-arrco.fr" TargetMode="External"/><Relationship Id="rId2" Type="http://schemas.openxmlformats.org/officeDocument/2006/relationships/hyperlink" Target="mailto:edournel@agirc-arrco.fr" TargetMode="External"/><Relationship Id="rId1" Type="http://schemas.openxmlformats.org/officeDocument/2006/relationships/slideLayout" Target="../slideLayouts/slideLayout3.xml"/><Relationship Id="rId4" Type="http://schemas.openxmlformats.org/officeDocument/2006/relationships/hyperlink" Target="mailto:smouldsidi@agirc-arrco.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C785E-FEB0-A238-774E-923945EACA2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06C655-47AA-E768-42E2-EE96045263CC}"/>
              </a:ext>
            </a:extLst>
          </p:cNvPr>
          <p:cNvSpPr>
            <a:spLocks noGrp="1"/>
          </p:cNvSpPr>
          <p:nvPr>
            <p:ph type="ctrTitle"/>
          </p:nvPr>
        </p:nvSpPr>
        <p:spPr>
          <a:xfrm>
            <a:off x="720594" y="2411433"/>
            <a:ext cx="7993364" cy="1709437"/>
          </a:xfrm>
        </p:spPr>
        <p:txBody>
          <a:bodyPr/>
          <a:lstStyle/>
          <a:p>
            <a:r>
              <a:rPr lang="fr-FR" dirty="0"/>
              <a:t>Nouveau référencement Prestations intellectuelles</a:t>
            </a:r>
            <a:br>
              <a:rPr lang="fr-FR" dirty="0"/>
            </a:br>
            <a:r>
              <a:rPr lang="fr-FR" dirty="0"/>
              <a:t>Accord cadre « n° 2025 PAN-PI » </a:t>
            </a:r>
          </a:p>
        </p:txBody>
      </p:sp>
      <p:sp>
        <p:nvSpPr>
          <p:cNvPr id="3" name="Sous-titre 2">
            <a:extLst>
              <a:ext uri="{FF2B5EF4-FFF2-40B4-BE49-F238E27FC236}">
                <a16:creationId xmlns:a16="http://schemas.microsoft.com/office/drawing/2014/main" id="{A90A2D34-0760-9C3C-5DE3-CE40ECD16B18}"/>
              </a:ext>
            </a:extLst>
          </p:cNvPr>
          <p:cNvSpPr>
            <a:spLocks noGrp="1"/>
          </p:cNvSpPr>
          <p:nvPr>
            <p:ph type="subTitle" idx="1"/>
          </p:nvPr>
        </p:nvSpPr>
        <p:spPr>
          <a:xfrm>
            <a:off x="969471" y="4354273"/>
            <a:ext cx="5265476" cy="1287402"/>
          </a:xfrm>
        </p:spPr>
        <p:txBody>
          <a:bodyPr>
            <a:normAutofit fontScale="85000" lnSpcReduction="20000"/>
          </a:bodyPr>
          <a:lstStyle/>
          <a:p>
            <a:pPr>
              <a:spcBef>
                <a:spcPts val="600"/>
              </a:spcBef>
            </a:pPr>
            <a:r>
              <a:rPr lang="fr-FR" dirty="0"/>
              <a:t>Catherine HOLTZINGER</a:t>
            </a:r>
          </a:p>
          <a:p>
            <a:pPr>
              <a:spcBef>
                <a:spcPts val="600"/>
              </a:spcBef>
            </a:pPr>
            <a:r>
              <a:rPr lang="fr-FR" dirty="0"/>
              <a:t>Emmanuelle DOURNEL</a:t>
            </a:r>
          </a:p>
          <a:p>
            <a:pPr>
              <a:spcBef>
                <a:spcPts val="600"/>
              </a:spcBef>
            </a:pPr>
            <a:r>
              <a:rPr lang="fr-FR" dirty="0"/>
              <a:t>Ludgy SERMANSON</a:t>
            </a:r>
          </a:p>
          <a:p>
            <a:pPr>
              <a:spcBef>
                <a:spcPts val="600"/>
              </a:spcBef>
            </a:pPr>
            <a:r>
              <a:rPr lang="fr-FR" dirty="0"/>
              <a:t>Sidi Mohamed OULD SIDI</a:t>
            </a:r>
          </a:p>
          <a:p>
            <a:endParaRPr lang="fr-FR" dirty="0"/>
          </a:p>
        </p:txBody>
      </p:sp>
      <p:sp>
        <p:nvSpPr>
          <p:cNvPr id="4" name="Sous-titre 2">
            <a:extLst>
              <a:ext uri="{FF2B5EF4-FFF2-40B4-BE49-F238E27FC236}">
                <a16:creationId xmlns:a16="http://schemas.microsoft.com/office/drawing/2014/main" id="{1BC0621D-230D-5B44-B63A-CFCBE06C3246}"/>
              </a:ext>
            </a:extLst>
          </p:cNvPr>
          <p:cNvSpPr txBox="1">
            <a:spLocks/>
          </p:cNvSpPr>
          <p:nvPr/>
        </p:nvSpPr>
        <p:spPr>
          <a:xfrm>
            <a:off x="8053246" y="5294489"/>
            <a:ext cx="3653329" cy="34718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defRPr sz="1800" kern="120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spcAft>
                <a:spcPts val="600"/>
              </a:spcAft>
              <a:buClr>
                <a:schemeClr val="tx2"/>
              </a:buClr>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spcAft>
                <a:spcPts val="600"/>
              </a:spcAft>
              <a:buClr>
                <a:schemeClr val="tx2"/>
              </a:buClr>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spcAft>
                <a:spcPts val="600"/>
              </a:spcAft>
              <a:buClr>
                <a:schemeClr val="tx2"/>
              </a:buClr>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spcAft>
                <a:spcPts val="600"/>
              </a:spcAft>
              <a:buClr>
                <a:schemeClr val="tx2"/>
              </a:buClr>
              <a:buFont typeface="Arial" panose="020B0604020202020204" pitchFamily="34" charset="0"/>
              <a:buNone/>
              <a:defRPr sz="1600" kern="1200">
                <a:solidFill>
                  <a:schemeClr val="tx1"/>
                </a:solidFill>
                <a:latin typeface="Montserrat" panose="00000500000000000000" pitchFamily="50" charset="0"/>
                <a:ea typeface="+mn-ea"/>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spcBef>
                <a:spcPts val="600"/>
              </a:spcBef>
            </a:pPr>
            <a:r>
              <a:rPr lang="fr-FR" dirty="0"/>
              <a:t>5 février 2026</a:t>
            </a:r>
          </a:p>
        </p:txBody>
      </p:sp>
    </p:spTree>
    <p:extLst>
      <p:ext uri="{BB962C8B-B14F-4D97-AF65-F5344CB8AC3E}">
        <p14:creationId xmlns:p14="http://schemas.microsoft.com/office/powerpoint/2010/main" val="2399850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BFC45E-7A1A-877E-0154-67E140D3987F}"/>
              </a:ext>
            </a:extLst>
          </p:cNvPr>
          <p:cNvSpPr>
            <a:spLocks noGrp="1"/>
          </p:cNvSpPr>
          <p:nvPr>
            <p:ph type="title"/>
          </p:nvPr>
        </p:nvSpPr>
        <p:spPr/>
        <p:txBody>
          <a:bodyPr/>
          <a:lstStyle/>
          <a:p>
            <a:r>
              <a:rPr lang="fr-FR" sz="3600" dirty="0"/>
              <a:t>Présentation de la Direction du Produit Retraite</a:t>
            </a:r>
          </a:p>
        </p:txBody>
      </p:sp>
      <p:sp>
        <p:nvSpPr>
          <p:cNvPr id="3" name="Espace réservé du texte 2">
            <a:extLst>
              <a:ext uri="{FF2B5EF4-FFF2-40B4-BE49-F238E27FC236}">
                <a16:creationId xmlns:a16="http://schemas.microsoft.com/office/drawing/2014/main" id="{F01025DD-F60F-6326-CCF6-CE5ECF43A067}"/>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241079B3-888C-E88D-61CB-94FE26B84188}"/>
              </a:ext>
            </a:extLst>
          </p:cNvPr>
          <p:cNvSpPr>
            <a:spLocks noGrp="1"/>
          </p:cNvSpPr>
          <p:nvPr>
            <p:ph type="dt" sz="half" idx="2"/>
          </p:nvPr>
        </p:nvSpPr>
        <p:spPr/>
        <p:txBody>
          <a:bodyPr/>
          <a:lstStyle/>
          <a:p>
            <a:r>
              <a:rPr lang="fr-FR" dirty="0"/>
              <a:t>5 février 2026</a:t>
            </a:r>
          </a:p>
        </p:txBody>
      </p:sp>
      <p:sp>
        <p:nvSpPr>
          <p:cNvPr id="5" name="Espace réservé du pied de page 4">
            <a:extLst>
              <a:ext uri="{FF2B5EF4-FFF2-40B4-BE49-F238E27FC236}">
                <a16:creationId xmlns:a16="http://schemas.microsoft.com/office/drawing/2014/main" id="{ADA4C392-7159-8074-81D8-1949587FD624}"/>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BCB2101C-109A-5205-6D89-58427FCCD6FF}"/>
              </a:ext>
            </a:extLst>
          </p:cNvPr>
          <p:cNvSpPr>
            <a:spLocks noGrp="1"/>
          </p:cNvSpPr>
          <p:nvPr>
            <p:ph type="sldNum" sz="quarter" idx="4"/>
          </p:nvPr>
        </p:nvSpPr>
        <p:spPr/>
        <p:txBody>
          <a:bodyPr/>
          <a:lstStyle/>
          <a:p>
            <a:fld id="{0122D7F3-A425-4DC0-8E27-7F938E352BD0}" type="slidenum">
              <a:rPr lang="fr-FR" smtClean="0"/>
              <a:pPr/>
              <a:t>2</a:t>
            </a:fld>
            <a:endParaRPr lang="fr-FR" dirty="0"/>
          </a:p>
        </p:txBody>
      </p:sp>
    </p:spTree>
    <p:extLst>
      <p:ext uri="{BB962C8B-B14F-4D97-AF65-F5344CB8AC3E}">
        <p14:creationId xmlns:p14="http://schemas.microsoft.com/office/powerpoint/2010/main" val="3630084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796847-CC8B-EA7A-BF19-903C554A87CB}"/>
              </a:ext>
            </a:extLst>
          </p:cNvPr>
          <p:cNvSpPr>
            <a:spLocks noGrp="1"/>
          </p:cNvSpPr>
          <p:nvPr>
            <p:ph type="title"/>
          </p:nvPr>
        </p:nvSpPr>
        <p:spPr/>
        <p:txBody>
          <a:bodyPr/>
          <a:lstStyle/>
          <a:p>
            <a:r>
              <a:rPr lang="fr-FR" sz="2200" dirty="0"/>
              <a:t>DPR - Organigramme simplifié au 1</a:t>
            </a:r>
            <a:r>
              <a:rPr lang="fr-FR" sz="2200" baseline="30000" dirty="0"/>
              <a:t>er</a:t>
            </a:r>
            <a:r>
              <a:rPr lang="fr-FR" sz="2200" dirty="0"/>
              <a:t> janvier 2026</a:t>
            </a:r>
          </a:p>
        </p:txBody>
      </p:sp>
      <p:sp>
        <p:nvSpPr>
          <p:cNvPr id="6" name="Espace réservé du numéro de diapositive 5">
            <a:extLst>
              <a:ext uri="{FF2B5EF4-FFF2-40B4-BE49-F238E27FC236}">
                <a16:creationId xmlns:a16="http://schemas.microsoft.com/office/drawing/2014/main" id="{8F70040D-9F6C-17DF-C1BD-E76CEA5F18AD}"/>
              </a:ext>
            </a:extLst>
          </p:cNvPr>
          <p:cNvSpPr>
            <a:spLocks noGrp="1"/>
          </p:cNvSpPr>
          <p:nvPr>
            <p:ph type="sldNum" sz="quarter" idx="4"/>
          </p:nvPr>
        </p:nvSpPr>
        <p:spPr/>
        <p:txBody>
          <a:bodyPr/>
          <a:lstStyle/>
          <a:p>
            <a:fld id="{0122D7F3-A425-4DC0-8E27-7F938E352BD0}" type="slidenum">
              <a:rPr lang="fr-FR" smtClean="0"/>
              <a:pPr/>
              <a:t>3</a:t>
            </a:fld>
            <a:endParaRPr lang="fr-FR" dirty="0"/>
          </a:p>
        </p:txBody>
      </p:sp>
      <p:sp>
        <p:nvSpPr>
          <p:cNvPr id="7" name="Rectangle 6">
            <a:extLst>
              <a:ext uri="{FF2B5EF4-FFF2-40B4-BE49-F238E27FC236}">
                <a16:creationId xmlns:a16="http://schemas.microsoft.com/office/drawing/2014/main" id="{7EF1C4E0-1406-C389-235E-F38E495C7FCB}"/>
              </a:ext>
            </a:extLst>
          </p:cNvPr>
          <p:cNvSpPr/>
          <p:nvPr/>
        </p:nvSpPr>
        <p:spPr>
          <a:xfrm>
            <a:off x="4588933" y="1625599"/>
            <a:ext cx="3036711" cy="560200"/>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Directeur</a:t>
            </a:r>
          </a:p>
          <a:p>
            <a:pPr algn="ctr"/>
            <a:r>
              <a:rPr lang="fr-FR" sz="1600" dirty="0">
                <a:solidFill>
                  <a:schemeClr val="tx1"/>
                </a:solidFill>
              </a:rPr>
              <a:t>Frédéric ROULLIER</a:t>
            </a:r>
          </a:p>
        </p:txBody>
      </p:sp>
      <p:sp>
        <p:nvSpPr>
          <p:cNvPr id="8" name="Rectangle 7">
            <a:extLst>
              <a:ext uri="{FF2B5EF4-FFF2-40B4-BE49-F238E27FC236}">
                <a16:creationId xmlns:a16="http://schemas.microsoft.com/office/drawing/2014/main" id="{ED1C63BF-B2E9-49B9-4DD0-47518E100965}"/>
              </a:ext>
            </a:extLst>
          </p:cNvPr>
          <p:cNvSpPr/>
          <p:nvPr/>
        </p:nvSpPr>
        <p:spPr>
          <a:xfrm>
            <a:off x="75492" y="2480728"/>
            <a:ext cx="2268000" cy="745068"/>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300"/>
              </a:lnSpc>
            </a:pPr>
            <a:r>
              <a:rPr lang="fr-FR" sz="1300" dirty="0">
                <a:solidFill>
                  <a:schemeClr val="tx1"/>
                </a:solidFill>
              </a:rPr>
              <a:t>Filière Métier Individus </a:t>
            </a:r>
          </a:p>
          <a:p>
            <a:pPr algn="ctr">
              <a:lnSpc>
                <a:spcPts val="1300"/>
              </a:lnSpc>
            </a:pPr>
            <a:r>
              <a:rPr lang="fr-FR" sz="1300" dirty="0">
                <a:solidFill>
                  <a:schemeClr val="tx1"/>
                </a:solidFill>
              </a:rPr>
              <a:t>(FMI)</a:t>
            </a:r>
          </a:p>
          <a:p>
            <a:pPr algn="ctr">
              <a:lnSpc>
                <a:spcPts val="1300"/>
              </a:lnSpc>
            </a:pPr>
            <a:r>
              <a:rPr lang="fr-FR" sz="1300" dirty="0">
                <a:solidFill>
                  <a:schemeClr val="tx1"/>
                </a:solidFill>
              </a:rPr>
              <a:t>Joffrey RIO</a:t>
            </a:r>
          </a:p>
        </p:txBody>
      </p:sp>
      <p:sp>
        <p:nvSpPr>
          <p:cNvPr id="9" name="Rectangle 8">
            <a:extLst>
              <a:ext uri="{FF2B5EF4-FFF2-40B4-BE49-F238E27FC236}">
                <a16:creationId xmlns:a16="http://schemas.microsoft.com/office/drawing/2014/main" id="{E063B4C9-B99B-4A9C-3AC7-90C551332CC0}"/>
              </a:ext>
            </a:extLst>
          </p:cNvPr>
          <p:cNvSpPr/>
          <p:nvPr/>
        </p:nvSpPr>
        <p:spPr>
          <a:xfrm>
            <a:off x="2523506" y="2480728"/>
            <a:ext cx="2268000" cy="745068"/>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300"/>
              </a:lnSpc>
            </a:pPr>
            <a:r>
              <a:rPr lang="fr-FR" sz="1300" dirty="0">
                <a:solidFill>
                  <a:schemeClr val="tx1"/>
                </a:solidFill>
              </a:rPr>
              <a:t>Expérience Client Particulier</a:t>
            </a:r>
          </a:p>
          <a:p>
            <a:pPr algn="ctr">
              <a:lnSpc>
                <a:spcPts val="1300"/>
              </a:lnSpc>
            </a:pPr>
            <a:r>
              <a:rPr lang="fr-FR" sz="1300" dirty="0">
                <a:solidFill>
                  <a:schemeClr val="tx1"/>
                </a:solidFill>
              </a:rPr>
              <a:t>(ECP)</a:t>
            </a:r>
          </a:p>
          <a:p>
            <a:pPr algn="ctr">
              <a:lnSpc>
                <a:spcPts val="1300"/>
              </a:lnSpc>
            </a:pPr>
            <a:r>
              <a:rPr lang="fr-FR" sz="1300" dirty="0">
                <a:solidFill>
                  <a:schemeClr val="tx1"/>
                </a:solidFill>
              </a:rPr>
              <a:t>Joffrey RIO</a:t>
            </a:r>
          </a:p>
        </p:txBody>
      </p:sp>
      <p:sp>
        <p:nvSpPr>
          <p:cNvPr id="10" name="Rectangle 9">
            <a:extLst>
              <a:ext uri="{FF2B5EF4-FFF2-40B4-BE49-F238E27FC236}">
                <a16:creationId xmlns:a16="http://schemas.microsoft.com/office/drawing/2014/main" id="{2739EFC7-F54B-762F-B6ED-35A2201D3541}"/>
              </a:ext>
            </a:extLst>
          </p:cNvPr>
          <p:cNvSpPr/>
          <p:nvPr/>
        </p:nvSpPr>
        <p:spPr>
          <a:xfrm>
            <a:off x="4973288" y="2480728"/>
            <a:ext cx="2268000" cy="745068"/>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300"/>
              </a:lnSpc>
            </a:pPr>
            <a:r>
              <a:rPr lang="fr-FR" sz="1300" dirty="0">
                <a:solidFill>
                  <a:schemeClr val="tx1"/>
                </a:solidFill>
              </a:rPr>
              <a:t>Filière Métier Entreprises (FME)</a:t>
            </a:r>
          </a:p>
          <a:p>
            <a:pPr algn="ctr">
              <a:lnSpc>
                <a:spcPts val="1300"/>
              </a:lnSpc>
            </a:pPr>
            <a:r>
              <a:rPr lang="fr-FR" sz="1300" dirty="0">
                <a:solidFill>
                  <a:schemeClr val="tx1"/>
                </a:solidFill>
              </a:rPr>
              <a:t>Valérie FENART</a:t>
            </a:r>
          </a:p>
        </p:txBody>
      </p:sp>
      <p:sp>
        <p:nvSpPr>
          <p:cNvPr id="11" name="Rectangle 10">
            <a:extLst>
              <a:ext uri="{FF2B5EF4-FFF2-40B4-BE49-F238E27FC236}">
                <a16:creationId xmlns:a16="http://schemas.microsoft.com/office/drawing/2014/main" id="{040612E2-C32A-98F5-9AB4-EE357D5037B0}"/>
              </a:ext>
            </a:extLst>
          </p:cNvPr>
          <p:cNvSpPr/>
          <p:nvPr/>
        </p:nvSpPr>
        <p:spPr>
          <a:xfrm>
            <a:off x="7419534" y="2480728"/>
            <a:ext cx="2268000" cy="745068"/>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300"/>
              </a:lnSpc>
            </a:pPr>
            <a:r>
              <a:rPr lang="fr-FR" sz="1300" dirty="0">
                <a:solidFill>
                  <a:schemeClr val="tx1"/>
                </a:solidFill>
              </a:rPr>
              <a:t>Relation et Offre de Services Entreprises (ROSE)</a:t>
            </a:r>
          </a:p>
          <a:p>
            <a:pPr algn="ctr">
              <a:lnSpc>
                <a:spcPts val="1300"/>
              </a:lnSpc>
            </a:pPr>
            <a:r>
              <a:rPr lang="fr-FR" sz="1300" dirty="0">
                <a:solidFill>
                  <a:schemeClr val="tx1"/>
                </a:solidFill>
              </a:rPr>
              <a:t>Jean-François NÉDÉLEC</a:t>
            </a:r>
          </a:p>
        </p:txBody>
      </p:sp>
      <p:sp>
        <p:nvSpPr>
          <p:cNvPr id="12" name="Rectangle 11">
            <a:extLst>
              <a:ext uri="{FF2B5EF4-FFF2-40B4-BE49-F238E27FC236}">
                <a16:creationId xmlns:a16="http://schemas.microsoft.com/office/drawing/2014/main" id="{244B9B94-98D4-8B61-522C-71289F8E950C}"/>
              </a:ext>
            </a:extLst>
          </p:cNvPr>
          <p:cNvSpPr/>
          <p:nvPr/>
        </p:nvSpPr>
        <p:spPr>
          <a:xfrm>
            <a:off x="9867548" y="2480728"/>
            <a:ext cx="2268000" cy="745068"/>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300"/>
              </a:lnSpc>
            </a:pPr>
            <a:r>
              <a:rPr lang="fr-FR" sz="1300" dirty="0">
                <a:solidFill>
                  <a:schemeClr val="tx1"/>
                </a:solidFill>
              </a:rPr>
              <a:t>Service aux Activités DPR (SAD)</a:t>
            </a:r>
          </a:p>
          <a:p>
            <a:pPr algn="ctr">
              <a:lnSpc>
                <a:spcPts val="1300"/>
              </a:lnSpc>
            </a:pPr>
            <a:r>
              <a:rPr lang="fr-FR" sz="1300" dirty="0">
                <a:solidFill>
                  <a:schemeClr val="tx1"/>
                </a:solidFill>
              </a:rPr>
              <a:t>Eric CARRY</a:t>
            </a:r>
          </a:p>
        </p:txBody>
      </p:sp>
      <p:sp>
        <p:nvSpPr>
          <p:cNvPr id="13" name="Rectangle 12">
            <a:extLst>
              <a:ext uri="{FF2B5EF4-FFF2-40B4-BE49-F238E27FC236}">
                <a16:creationId xmlns:a16="http://schemas.microsoft.com/office/drawing/2014/main" id="{85026463-DA1E-5483-8309-CA8D6946A73F}"/>
              </a:ext>
            </a:extLst>
          </p:cNvPr>
          <p:cNvSpPr/>
          <p:nvPr/>
        </p:nvSpPr>
        <p:spPr>
          <a:xfrm>
            <a:off x="507492" y="3338903"/>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Actifs</a:t>
            </a:r>
          </a:p>
          <a:p>
            <a:pPr algn="ctr">
              <a:lnSpc>
                <a:spcPts val="1000"/>
              </a:lnSpc>
            </a:pPr>
            <a:r>
              <a:rPr lang="fr-FR" sz="1000" dirty="0">
                <a:solidFill>
                  <a:schemeClr val="tx1"/>
                </a:solidFill>
              </a:rPr>
              <a:t>Véronique </a:t>
            </a:r>
            <a:r>
              <a:rPr lang="fr-FR" sz="1000" dirty="0" err="1">
                <a:solidFill>
                  <a:schemeClr val="tx1"/>
                </a:solidFill>
              </a:rPr>
              <a:t>Sauser</a:t>
            </a:r>
            <a:endParaRPr lang="fr-FR" sz="1000" dirty="0">
              <a:solidFill>
                <a:schemeClr val="tx1"/>
              </a:solidFill>
            </a:endParaRPr>
          </a:p>
        </p:txBody>
      </p:sp>
      <p:sp>
        <p:nvSpPr>
          <p:cNvPr id="14" name="Rectangle 13">
            <a:extLst>
              <a:ext uri="{FF2B5EF4-FFF2-40B4-BE49-F238E27FC236}">
                <a16:creationId xmlns:a16="http://schemas.microsoft.com/office/drawing/2014/main" id="{356D5F59-6618-4474-0C92-9A7FE26DBDC1}"/>
              </a:ext>
            </a:extLst>
          </p:cNvPr>
          <p:cNvSpPr/>
          <p:nvPr/>
        </p:nvSpPr>
        <p:spPr>
          <a:xfrm>
            <a:off x="507492" y="3958309"/>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Futurs Retraités</a:t>
            </a:r>
          </a:p>
          <a:p>
            <a:pPr algn="ctr">
              <a:lnSpc>
                <a:spcPts val="1000"/>
              </a:lnSpc>
            </a:pPr>
            <a:r>
              <a:rPr lang="fr-FR" sz="1000" dirty="0">
                <a:solidFill>
                  <a:schemeClr val="tx1"/>
                </a:solidFill>
              </a:rPr>
              <a:t>Valérie </a:t>
            </a:r>
            <a:r>
              <a:rPr lang="fr-FR" sz="1000" dirty="0" err="1">
                <a:solidFill>
                  <a:schemeClr val="tx1"/>
                </a:solidFill>
              </a:rPr>
              <a:t>Commeau</a:t>
            </a:r>
            <a:endParaRPr lang="fr-FR" sz="1000" dirty="0">
              <a:solidFill>
                <a:schemeClr val="tx1"/>
              </a:solidFill>
            </a:endParaRPr>
          </a:p>
        </p:txBody>
      </p:sp>
      <p:sp>
        <p:nvSpPr>
          <p:cNvPr id="15" name="Rectangle 14">
            <a:extLst>
              <a:ext uri="{FF2B5EF4-FFF2-40B4-BE49-F238E27FC236}">
                <a16:creationId xmlns:a16="http://schemas.microsoft.com/office/drawing/2014/main" id="{6148D56B-B968-1927-F071-9E46ABA6F15D}"/>
              </a:ext>
            </a:extLst>
          </p:cNvPr>
          <p:cNvSpPr/>
          <p:nvPr/>
        </p:nvSpPr>
        <p:spPr>
          <a:xfrm>
            <a:off x="507492" y="4604205"/>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Retraités</a:t>
            </a:r>
          </a:p>
          <a:p>
            <a:pPr algn="ctr">
              <a:lnSpc>
                <a:spcPts val="1000"/>
              </a:lnSpc>
            </a:pPr>
            <a:r>
              <a:rPr lang="fr-FR" sz="1000" dirty="0">
                <a:solidFill>
                  <a:schemeClr val="tx1"/>
                </a:solidFill>
              </a:rPr>
              <a:t>Pascale Jacquemin</a:t>
            </a:r>
          </a:p>
        </p:txBody>
      </p:sp>
      <p:sp>
        <p:nvSpPr>
          <p:cNvPr id="16" name="Rectangle 15">
            <a:extLst>
              <a:ext uri="{FF2B5EF4-FFF2-40B4-BE49-F238E27FC236}">
                <a16:creationId xmlns:a16="http://schemas.microsoft.com/office/drawing/2014/main" id="{34FA85FD-6BD8-CD9F-F09D-C1400997AFDB}"/>
              </a:ext>
            </a:extLst>
          </p:cNvPr>
          <p:cNvSpPr/>
          <p:nvPr/>
        </p:nvSpPr>
        <p:spPr>
          <a:xfrm>
            <a:off x="507492" y="5242279"/>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Efficience Opérations Individus</a:t>
            </a:r>
          </a:p>
          <a:p>
            <a:pPr algn="ctr">
              <a:lnSpc>
                <a:spcPts val="1000"/>
              </a:lnSpc>
            </a:pPr>
            <a:r>
              <a:rPr lang="fr-FR" sz="1000" dirty="0">
                <a:solidFill>
                  <a:schemeClr val="tx1"/>
                </a:solidFill>
              </a:rPr>
              <a:t>Nicolas Roure</a:t>
            </a:r>
          </a:p>
        </p:txBody>
      </p:sp>
      <p:sp>
        <p:nvSpPr>
          <p:cNvPr id="17" name="Espace réservé de la date 3">
            <a:extLst>
              <a:ext uri="{FF2B5EF4-FFF2-40B4-BE49-F238E27FC236}">
                <a16:creationId xmlns:a16="http://schemas.microsoft.com/office/drawing/2014/main" id="{0DEDBADE-2D8C-34E5-37B6-9B7D2C853A50}"/>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18" name="Espace réservé du pied de page 4">
            <a:extLst>
              <a:ext uri="{FF2B5EF4-FFF2-40B4-BE49-F238E27FC236}">
                <a16:creationId xmlns:a16="http://schemas.microsoft.com/office/drawing/2014/main" id="{C7C2FC9A-B8CF-5942-A4CA-BC4A35DD4C7F}"/>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19" name="Rectangle 18">
            <a:extLst>
              <a:ext uri="{FF2B5EF4-FFF2-40B4-BE49-F238E27FC236}">
                <a16:creationId xmlns:a16="http://schemas.microsoft.com/office/drawing/2014/main" id="{6E3E904C-B8E4-1943-E790-1058BBF7384C}"/>
              </a:ext>
            </a:extLst>
          </p:cNvPr>
          <p:cNvSpPr/>
          <p:nvPr/>
        </p:nvSpPr>
        <p:spPr>
          <a:xfrm>
            <a:off x="2955506" y="3338903"/>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Satisfaction et Voix du Client</a:t>
            </a:r>
          </a:p>
          <a:p>
            <a:pPr algn="ctr">
              <a:lnSpc>
                <a:spcPts val="1000"/>
              </a:lnSpc>
            </a:pPr>
            <a:r>
              <a:rPr lang="fr-FR" sz="1000" dirty="0">
                <a:solidFill>
                  <a:schemeClr val="tx1"/>
                </a:solidFill>
              </a:rPr>
              <a:t>Sylvain Naudin</a:t>
            </a:r>
          </a:p>
        </p:txBody>
      </p:sp>
      <p:sp>
        <p:nvSpPr>
          <p:cNvPr id="20" name="Rectangle 19">
            <a:extLst>
              <a:ext uri="{FF2B5EF4-FFF2-40B4-BE49-F238E27FC236}">
                <a16:creationId xmlns:a16="http://schemas.microsoft.com/office/drawing/2014/main" id="{337F547C-0575-CB5D-36AF-B31636ED03EE}"/>
              </a:ext>
            </a:extLst>
          </p:cNvPr>
          <p:cNvSpPr/>
          <p:nvPr/>
        </p:nvSpPr>
        <p:spPr>
          <a:xfrm>
            <a:off x="2955506" y="3958309"/>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Marketing Opérationnel Clients Particuliers</a:t>
            </a:r>
          </a:p>
          <a:p>
            <a:pPr algn="ctr">
              <a:lnSpc>
                <a:spcPts val="1000"/>
              </a:lnSpc>
            </a:pPr>
            <a:r>
              <a:rPr lang="fr-FR" sz="1000" dirty="0">
                <a:solidFill>
                  <a:schemeClr val="tx1"/>
                </a:solidFill>
              </a:rPr>
              <a:t>Christelle Perraud</a:t>
            </a:r>
          </a:p>
        </p:txBody>
      </p:sp>
      <p:sp>
        <p:nvSpPr>
          <p:cNvPr id="21" name="Rectangle 20">
            <a:extLst>
              <a:ext uri="{FF2B5EF4-FFF2-40B4-BE49-F238E27FC236}">
                <a16:creationId xmlns:a16="http://schemas.microsoft.com/office/drawing/2014/main" id="{8A35BE8A-B6E0-292F-93B3-AA4D697BB32A}"/>
              </a:ext>
            </a:extLst>
          </p:cNvPr>
          <p:cNvSpPr/>
          <p:nvPr/>
        </p:nvSpPr>
        <p:spPr>
          <a:xfrm>
            <a:off x="2955506" y="4604205"/>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Gestion de la relation Omnicanale</a:t>
            </a:r>
          </a:p>
          <a:p>
            <a:pPr algn="ctr">
              <a:lnSpc>
                <a:spcPts val="1000"/>
              </a:lnSpc>
            </a:pPr>
            <a:r>
              <a:rPr lang="fr-FR" sz="1000" dirty="0">
                <a:solidFill>
                  <a:schemeClr val="tx1"/>
                </a:solidFill>
              </a:rPr>
              <a:t>Caroline Meyer</a:t>
            </a:r>
          </a:p>
        </p:txBody>
      </p:sp>
      <p:sp>
        <p:nvSpPr>
          <p:cNvPr id="22" name="Rectangle 21">
            <a:extLst>
              <a:ext uri="{FF2B5EF4-FFF2-40B4-BE49-F238E27FC236}">
                <a16:creationId xmlns:a16="http://schemas.microsoft.com/office/drawing/2014/main" id="{7D1ED099-6789-95AC-3C70-07E894CB336E}"/>
              </a:ext>
            </a:extLst>
          </p:cNvPr>
          <p:cNvSpPr/>
          <p:nvPr/>
        </p:nvSpPr>
        <p:spPr>
          <a:xfrm>
            <a:off x="2955506" y="5242279"/>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Appui aux Opérations du RCR</a:t>
            </a:r>
          </a:p>
          <a:p>
            <a:pPr algn="ctr">
              <a:lnSpc>
                <a:spcPts val="1000"/>
              </a:lnSpc>
            </a:pPr>
            <a:r>
              <a:rPr lang="fr-FR" sz="1000" dirty="0">
                <a:solidFill>
                  <a:schemeClr val="tx1"/>
                </a:solidFill>
              </a:rPr>
              <a:t>Laetitia </a:t>
            </a:r>
            <a:r>
              <a:rPr lang="fr-FR" sz="1000" dirty="0" err="1">
                <a:solidFill>
                  <a:schemeClr val="tx1"/>
                </a:solidFill>
              </a:rPr>
              <a:t>Ittah</a:t>
            </a:r>
            <a:endParaRPr lang="fr-FR" sz="1000" dirty="0">
              <a:solidFill>
                <a:schemeClr val="tx1"/>
              </a:solidFill>
            </a:endParaRPr>
          </a:p>
        </p:txBody>
      </p:sp>
      <p:sp>
        <p:nvSpPr>
          <p:cNvPr id="25" name="Rectangle 24">
            <a:extLst>
              <a:ext uri="{FF2B5EF4-FFF2-40B4-BE49-F238E27FC236}">
                <a16:creationId xmlns:a16="http://schemas.microsoft.com/office/drawing/2014/main" id="{DABDA93D-E45F-E743-3F2E-C51ABC9870F0}"/>
              </a:ext>
            </a:extLst>
          </p:cNvPr>
          <p:cNvSpPr/>
          <p:nvPr/>
        </p:nvSpPr>
        <p:spPr>
          <a:xfrm>
            <a:off x="5403520" y="3338903"/>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Appui au Pilotage</a:t>
            </a:r>
          </a:p>
          <a:p>
            <a:pPr algn="ctr">
              <a:lnSpc>
                <a:spcPts val="1000"/>
              </a:lnSpc>
            </a:pPr>
            <a:r>
              <a:rPr lang="fr-FR" sz="1000" dirty="0">
                <a:solidFill>
                  <a:schemeClr val="tx1"/>
                </a:solidFill>
              </a:rPr>
              <a:t>Stéphane Chesnais</a:t>
            </a:r>
          </a:p>
        </p:txBody>
      </p:sp>
      <p:sp>
        <p:nvSpPr>
          <p:cNvPr id="26" name="Rectangle 25">
            <a:extLst>
              <a:ext uri="{FF2B5EF4-FFF2-40B4-BE49-F238E27FC236}">
                <a16:creationId xmlns:a16="http://schemas.microsoft.com/office/drawing/2014/main" id="{DE94AB99-CC6A-6DB1-9076-375FA43657BA}"/>
              </a:ext>
            </a:extLst>
          </p:cNvPr>
          <p:cNvSpPr/>
          <p:nvPr/>
        </p:nvSpPr>
        <p:spPr>
          <a:xfrm>
            <a:off x="5403520" y="3958309"/>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Efficience du Processus Entreprises</a:t>
            </a:r>
          </a:p>
          <a:p>
            <a:pPr algn="ctr">
              <a:lnSpc>
                <a:spcPts val="1000"/>
              </a:lnSpc>
            </a:pPr>
            <a:r>
              <a:rPr lang="fr-FR" sz="1000" dirty="0">
                <a:solidFill>
                  <a:schemeClr val="tx1"/>
                </a:solidFill>
              </a:rPr>
              <a:t>Marion Schmid</a:t>
            </a:r>
          </a:p>
        </p:txBody>
      </p:sp>
      <p:sp>
        <p:nvSpPr>
          <p:cNvPr id="27" name="Rectangle 26">
            <a:extLst>
              <a:ext uri="{FF2B5EF4-FFF2-40B4-BE49-F238E27FC236}">
                <a16:creationId xmlns:a16="http://schemas.microsoft.com/office/drawing/2014/main" id="{9FCE6472-4D53-88F9-5034-2B597B88D9F1}"/>
              </a:ext>
            </a:extLst>
          </p:cNvPr>
          <p:cNvSpPr/>
          <p:nvPr/>
        </p:nvSpPr>
        <p:spPr>
          <a:xfrm>
            <a:off x="5403520" y="4604205"/>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Efficience des opérations Entreprises</a:t>
            </a:r>
          </a:p>
          <a:p>
            <a:pPr algn="ctr">
              <a:lnSpc>
                <a:spcPts val="1000"/>
              </a:lnSpc>
            </a:pPr>
            <a:r>
              <a:rPr lang="fr-FR" sz="1000" dirty="0">
                <a:solidFill>
                  <a:schemeClr val="tx1"/>
                </a:solidFill>
              </a:rPr>
              <a:t>Laurent Hénault</a:t>
            </a:r>
          </a:p>
        </p:txBody>
      </p:sp>
      <p:sp>
        <p:nvSpPr>
          <p:cNvPr id="28" name="Rectangle 27">
            <a:extLst>
              <a:ext uri="{FF2B5EF4-FFF2-40B4-BE49-F238E27FC236}">
                <a16:creationId xmlns:a16="http://schemas.microsoft.com/office/drawing/2014/main" id="{A6903BCE-B874-4665-A71C-08E4FE1128BF}"/>
              </a:ext>
            </a:extLst>
          </p:cNvPr>
          <p:cNvSpPr/>
          <p:nvPr/>
        </p:nvSpPr>
        <p:spPr>
          <a:xfrm>
            <a:off x="7851534" y="3338903"/>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Gestion de la Relation Client</a:t>
            </a:r>
          </a:p>
          <a:p>
            <a:pPr algn="ctr">
              <a:lnSpc>
                <a:spcPts val="1000"/>
              </a:lnSpc>
            </a:pPr>
            <a:r>
              <a:rPr lang="fr-FR" sz="1000" dirty="0">
                <a:solidFill>
                  <a:schemeClr val="tx1"/>
                </a:solidFill>
              </a:rPr>
              <a:t>Stéphanie Callewaert</a:t>
            </a:r>
          </a:p>
        </p:txBody>
      </p:sp>
      <p:sp>
        <p:nvSpPr>
          <p:cNvPr id="29" name="Rectangle 28">
            <a:extLst>
              <a:ext uri="{FF2B5EF4-FFF2-40B4-BE49-F238E27FC236}">
                <a16:creationId xmlns:a16="http://schemas.microsoft.com/office/drawing/2014/main" id="{B7B24CAE-C4E6-14A0-08DC-07D478ADFB75}"/>
              </a:ext>
            </a:extLst>
          </p:cNvPr>
          <p:cNvSpPr/>
          <p:nvPr/>
        </p:nvSpPr>
        <p:spPr>
          <a:xfrm>
            <a:off x="7851534" y="3958309"/>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Offre de service socle Transverse – Développement de l’</a:t>
            </a:r>
            <a:r>
              <a:rPr lang="fr-FR" sz="1000" dirty="0" err="1">
                <a:solidFill>
                  <a:schemeClr val="tx1"/>
                </a:solidFill>
              </a:rPr>
              <a:t>omnicanalité</a:t>
            </a:r>
            <a:endParaRPr lang="fr-FR" sz="1000" dirty="0">
              <a:solidFill>
                <a:schemeClr val="tx1"/>
              </a:solidFill>
            </a:endParaRPr>
          </a:p>
          <a:p>
            <a:pPr algn="ctr">
              <a:lnSpc>
                <a:spcPts val="1000"/>
              </a:lnSpc>
            </a:pPr>
            <a:r>
              <a:rPr lang="fr-FR" sz="1000" dirty="0">
                <a:solidFill>
                  <a:schemeClr val="tx1"/>
                </a:solidFill>
              </a:rPr>
              <a:t>Julia </a:t>
            </a:r>
            <a:r>
              <a:rPr lang="fr-FR" sz="1000" dirty="0" err="1">
                <a:solidFill>
                  <a:schemeClr val="tx1"/>
                </a:solidFill>
              </a:rPr>
              <a:t>Biscay</a:t>
            </a:r>
            <a:endParaRPr lang="fr-FR" sz="1000" dirty="0">
              <a:solidFill>
                <a:schemeClr val="tx1"/>
              </a:solidFill>
            </a:endParaRPr>
          </a:p>
        </p:txBody>
      </p:sp>
      <p:sp>
        <p:nvSpPr>
          <p:cNvPr id="30" name="Rectangle 29">
            <a:extLst>
              <a:ext uri="{FF2B5EF4-FFF2-40B4-BE49-F238E27FC236}">
                <a16:creationId xmlns:a16="http://schemas.microsoft.com/office/drawing/2014/main" id="{2520EFBC-43E1-B802-9A71-669460B2DA8C}"/>
              </a:ext>
            </a:extLst>
          </p:cNvPr>
          <p:cNvSpPr/>
          <p:nvPr/>
        </p:nvSpPr>
        <p:spPr>
          <a:xfrm>
            <a:off x="7851534" y="4604205"/>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Offre de service Métier et Conseil</a:t>
            </a:r>
          </a:p>
          <a:p>
            <a:pPr algn="ctr">
              <a:lnSpc>
                <a:spcPts val="1000"/>
              </a:lnSpc>
            </a:pPr>
            <a:r>
              <a:rPr lang="fr-FR" sz="1000" dirty="0">
                <a:solidFill>
                  <a:schemeClr val="tx1"/>
                </a:solidFill>
              </a:rPr>
              <a:t>Aurore Benhamou</a:t>
            </a:r>
          </a:p>
        </p:txBody>
      </p:sp>
      <p:sp>
        <p:nvSpPr>
          <p:cNvPr id="31" name="Rectangle 30">
            <a:extLst>
              <a:ext uri="{FF2B5EF4-FFF2-40B4-BE49-F238E27FC236}">
                <a16:creationId xmlns:a16="http://schemas.microsoft.com/office/drawing/2014/main" id="{524495F1-971B-2908-5E1D-B076747C628F}"/>
              </a:ext>
            </a:extLst>
          </p:cNvPr>
          <p:cNvSpPr/>
          <p:nvPr/>
        </p:nvSpPr>
        <p:spPr>
          <a:xfrm>
            <a:off x="7851534" y="5242279"/>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Offre de service Data</a:t>
            </a:r>
          </a:p>
          <a:p>
            <a:pPr algn="ctr">
              <a:lnSpc>
                <a:spcPts val="1000"/>
              </a:lnSpc>
            </a:pPr>
            <a:r>
              <a:rPr lang="fr-FR" sz="1000" dirty="0">
                <a:solidFill>
                  <a:schemeClr val="tx1"/>
                </a:solidFill>
              </a:rPr>
              <a:t>Valentin Sautet</a:t>
            </a:r>
          </a:p>
        </p:txBody>
      </p:sp>
      <p:sp>
        <p:nvSpPr>
          <p:cNvPr id="32" name="Rectangle 31">
            <a:extLst>
              <a:ext uri="{FF2B5EF4-FFF2-40B4-BE49-F238E27FC236}">
                <a16:creationId xmlns:a16="http://schemas.microsoft.com/office/drawing/2014/main" id="{D5621B0E-A9E9-4616-D876-5F4CF1C9325A}"/>
              </a:ext>
            </a:extLst>
          </p:cNvPr>
          <p:cNvSpPr/>
          <p:nvPr/>
        </p:nvSpPr>
        <p:spPr>
          <a:xfrm>
            <a:off x="7851534" y="5880813"/>
            <a:ext cx="1836000" cy="560207"/>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Diffusion de l’offre de service globale – Écoute client</a:t>
            </a:r>
          </a:p>
          <a:p>
            <a:pPr algn="ctr">
              <a:lnSpc>
                <a:spcPts val="1000"/>
              </a:lnSpc>
            </a:pPr>
            <a:r>
              <a:rPr lang="fr-FR" sz="1000" dirty="0">
                <a:solidFill>
                  <a:schemeClr val="tx1"/>
                </a:solidFill>
              </a:rPr>
              <a:t>Jean-François Nédélec</a:t>
            </a:r>
          </a:p>
        </p:txBody>
      </p:sp>
      <p:sp>
        <p:nvSpPr>
          <p:cNvPr id="33" name="Rectangle 32">
            <a:extLst>
              <a:ext uri="{FF2B5EF4-FFF2-40B4-BE49-F238E27FC236}">
                <a16:creationId xmlns:a16="http://schemas.microsoft.com/office/drawing/2014/main" id="{2956B871-902E-E1DE-B6C2-B56319B02049}"/>
              </a:ext>
            </a:extLst>
          </p:cNvPr>
          <p:cNvSpPr/>
          <p:nvPr/>
        </p:nvSpPr>
        <p:spPr>
          <a:xfrm>
            <a:off x="10299548" y="3338903"/>
            <a:ext cx="1836000" cy="396000"/>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Efficience DPR</a:t>
            </a:r>
          </a:p>
          <a:p>
            <a:pPr algn="ctr">
              <a:lnSpc>
                <a:spcPts val="1000"/>
              </a:lnSpc>
            </a:pPr>
            <a:r>
              <a:rPr lang="fr-FR" sz="1000" dirty="0">
                <a:solidFill>
                  <a:schemeClr val="tx1"/>
                </a:solidFill>
              </a:rPr>
              <a:t>Skander </a:t>
            </a:r>
            <a:r>
              <a:rPr lang="fr-FR" sz="1000" dirty="0" err="1">
                <a:solidFill>
                  <a:schemeClr val="tx1"/>
                </a:solidFill>
              </a:rPr>
              <a:t>Dhidah</a:t>
            </a:r>
            <a:endParaRPr lang="fr-FR" sz="1000" dirty="0">
              <a:solidFill>
                <a:schemeClr val="tx1"/>
              </a:solidFill>
            </a:endParaRPr>
          </a:p>
        </p:txBody>
      </p:sp>
      <p:sp>
        <p:nvSpPr>
          <p:cNvPr id="34" name="Rectangle 33">
            <a:extLst>
              <a:ext uri="{FF2B5EF4-FFF2-40B4-BE49-F238E27FC236}">
                <a16:creationId xmlns:a16="http://schemas.microsoft.com/office/drawing/2014/main" id="{09696BBC-6F33-848A-AC29-DC8301788DB9}"/>
              </a:ext>
            </a:extLst>
          </p:cNvPr>
          <p:cNvSpPr/>
          <p:nvPr/>
        </p:nvSpPr>
        <p:spPr>
          <a:xfrm>
            <a:off x="10299548" y="3820959"/>
            <a:ext cx="1836000" cy="396000"/>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Conformités DPR</a:t>
            </a:r>
          </a:p>
          <a:p>
            <a:pPr algn="ctr">
              <a:lnSpc>
                <a:spcPts val="1000"/>
              </a:lnSpc>
            </a:pPr>
            <a:r>
              <a:rPr lang="fr-FR" sz="1000" dirty="0">
                <a:solidFill>
                  <a:schemeClr val="tx1"/>
                </a:solidFill>
              </a:rPr>
              <a:t>Stéphanie Worms</a:t>
            </a:r>
          </a:p>
        </p:txBody>
      </p:sp>
      <p:sp>
        <p:nvSpPr>
          <p:cNvPr id="35" name="Rectangle 34">
            <a:extLst>
              <a:ext uri="{FF2B5EF4-FFF2-40B4-BE49-F238E27FC236}">
                <a16:creationId xmlns:a16="http://schemas.microsoft.com/office/drawing/2014/main" id="{6C4C1EFF-EDB7-BFC7-044B-789B87C9E2C4}"/>
              </a:ext>
            </a:extLst>
          </p:cNvPr>
          <p:cNvSpPr/>
          <p:nvPr/>
        </p:nvSpPr>
        <p:spPr>
          <a:xfrm>
            <a:off x="10299548" y="4303015"/>
            <a:ext cx="1836000" cy="396000"/>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BI-Décisionnel</a:t>
            </a:r>
          </a:p>
          <a:p>
            <a:pPr algn="ctr">
              <a:lnSpc>
                <a:spcPts val="1000"/>
              </a:lnSpc>
            </a:pPr>
            <a:r>
              <a:rPr lang="fr-FR" sz="1000" dirty="0">
                <a:solidFill>
                  <a:schemeClr val="tx1"/>
                </a:solidFill>
              </a:rPr>
              <a:t>Alexandre </a:t>
            </a:r>
            <a:r>
              <a:rPr lang="fr-FR" sz="1000" dirty="0" err="1">
                <a:solidFill>
                  <a:schemeClr val="tx1"/>
                </a:solidFill>
              </a:rPr>
              <a:t>Lefrique</a:t>
            </a:r>
            <a:endParaRPr lang="fr-FR" sz="1000" dirty="0">
              <a:solidFill>
                <a:schemeClr val="tx1"/>
              </a:solidFill>
            </a:endParaRPr>
          </a:p>
        </p:txBody>
      </p:sp>
      <p:sp>
        <p:nvSpPr>
          <p:cNvPr id="36" name="Rectangle 35">
            <a:extLst>
              <a:ext uri="{FF2B5EF4-FFF2-40B4-BE49-F238E27FC236}">
                <a16:creationId xmlns:a16="http://schemas.microsoft.com/office/drawing/2014/main" id="{EF45DB7F-68F2-0403-C72C-236B787247DB}"/>
              </a:ext>
            </a:extLst>
          </p:cNvPr>
          <p:cNvSpPr/>
          <p:nvPr/>
        </p:nvSpPr>
        <p:spPr>
          <a:xfrm>
            <a:off x="10299548" y="4785071"/>
            <a:ext cx="1836000" cy="396000"/>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Bureau, Éditique, GED</a:t>
            </a:r>
          </a:p>
          <a:p>
            <a:pPr algn="ctr">
              <a:lnSpc>
                <a:spcPts val="1000"/>
              </a:lnSpc>
            </a:pPr>
            <a:r>
              <a:rPr lang="fr-FR" sz="1000" dirty="0">
                <a:solidFill>
                  <a:schemeClr val="tx1"/>
                </a:solidFill>
              </a:rPr>
              <a:t>Roselyne Sans</a:t>
            </a:r>
          </a:p>
        </p:txBody>
      </p:sp>
      <p:sp>
        <p:nvSpPr>
          <p:cNvPr id="37" name="Rectangle 36">
            <a:extLst>
              <a:ext uri="{FF2B5EF4-FFF2-40B4-BE49-F238E27FC236}">
                <a16:creationId xmlns:a16="http://schemas.microsoft.com/office/drawing/2014/main" id="{F4450740-241E-2573-CA62-25E172277413}"/>
              </a:ext>
            </a:extLst>
          </p:cNvPr>
          <p:cNvSpPr/>
          <p:nvPr/>
        </p:nvSpPr>
        <p:spPr>
          <a:xfrm>
            <a:off x="10299548" y="5267127"/>
            <a:ext cx="1836000" cy="396000"/>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Comptabilité</a:t>
            </a:r>
          </a:p>
          <a:p>
            <a:pPr algn="ctr">
              <a:lnSpc>
                <a:spcPts val="1000"/>
              </a:lnSpc>
            </a:pPr>
            <a:r>
              <a:rPr lang="fr-FR" sz="1000" dirty="0">
                <a:solidFill>
                  <a:schemeClr val="tx1"/>
                </a:solidFill>
              </a:rPr>
              <a:t>Christophe Vigneron</a:t>
            </a:r>
          </a:p>
        </p:txBody>
      </p:sp>
      <p:sp>
        <p:nvSpPr>
          <p:cNvPr id="38" name="Rectangle 37">
            <a:extLst>
              <a:ext uri="{FF2B5EF4-FFF2-40B4-BE49-F238E27FC236}">
                <a16:creationId xmlns:a16="http://schemas.microsoft.com/office/drawing/2014/main" id="{D2266E11-10AF-C7CC-5A86-67B4D1523AC5}"/>
              </a:ext>
            </a:extLst>
          </p:cNvPr>
          <p:cNvSpPr/>
          <p:nvPr/>
        </p:nvSpPr>
        <p:spPr>
          <a:xfrm>
            <a:off x="10299548" y="5749183"/>
            <a:ext cx="1836000" cy="396000"/>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Expérience Utilisateurs</a:t>
            </a:r>
          </a:p>
          <a:p>
            <a:pPr algn="ctr">
              <a:lnSpc>
                <a:spcPts val="1000"/>
              </a:lnSpc>
            </a:pPr>
            <a:r>
              <a:rPr lang="fr-FR" sz="1000" dirty="0">
                <a:solidFill>
                  <a:schemeClr val="tx1"/>
                </a:solidFill>
              </a:rPr>
              <a:t>Isabelle </a:t>
            </a:r>
            <a:r>
              <a:rPr lang="fr-FR" sz="1000" dirty="0" err="1">
                <a:solidFill>
                  <a:schemeClr val="tx1"/>
                </a:solidFill>
              </a:rPr>
              <a:t>Manzinali</a:t>
            </a:r>
            <a:endParaRPr lang="fr-FR" sz="1000" dirty="0">
              <a:solidFill>
                <a:schemeClr val="tx1"/>
              </a:solidFill>
            </a:endParaRPr>
          </a:p>
        </p:txBody>
      </p:sp>
      <p:sp>
        <p:nvSpPr>
          <p:cNvPr id="39" name="Rectangle 38">
            <a:extLst>
              <a:ext uri="{FF2B5EF4-FFF2-40B4-BE49-F238E27FC236}">
                <a16:creationId xmlns:a16="http://schemas.microsoft.com/office/drawing/2014/main" id="{2F8F1CB4-C245-4E1F-3331-63FA51075960}"/>
              </a:ext>
            </a:extLst>
          </p:cNvPr>
          <p:cNvSpPr/>
          <p:nvPr/>
        </p:nvSpPr>
        <p:spPr>
          <a:xfrm>
            <a:off x="10299548" y="6231242"/>
            <a:ext cx="1836000" cy="396000"/>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fr-FR" sz="1000" dirty="0">
                <a:solidFill>
                  <a:schemeClr val="tx1"/>
                </a:solidFill>
              </a:rPr>
              <a:t>LAB – Innovation</a:t>
            </a:r>
          </a:p>
          <a:p>
            <a:pPr algn="ctr">
              <a:lnSpc>
                <a:spcPts val="1000"/>
              </a:lnSpc>
            </a:pPr>
            <a:r>
              <a:rPr lang="fr-FR" sz="1000" dirty="0">
                <a:solidFill>
                  <a:schemeClr val="tx1"/>
                </a:solidFill>
              </a:rPr>
              <a:t>Alexandra Cossé</a:t>
            </a:r>
          </a:p>
        </p:txBody>
      </p:sp>
      <p:cxnSp>
        <p:nvCxnSpPr>
          <p:cNvPr id="41" name="Connecteur : en angle 40">
            <a:extLst>
              <a:ext uri="{FF2B5EF4-FFF2-40B4-BE49-F238E27FC236}">
                <a16:creationId xmlns:a16="http://schemas.microsoft.com/office/drawing/2014/main" id="{DBB2867E-89FC-1FDE-A9B7-84FE72743D40}"/>
              </a:ext>
            </a:extLst>
          </p:cNvPr>
          <p:cNvCxnSpPr>
            <a:cxnSpLocks/>
            <a:stCxn id="7" idx="2"/>
            <a:endCxn id="8" idx="0"/>
          </p:cNvCxnSpPr>
          <p:nvPr/>
        </p:nvCxnSpPr>
        <p:spPr>
          <a:xfrm rot="5400000">
            <a:off x="3510927" y="-115635"/>
            <a:ext cx="294929" cy="4897797"/>
          </a:xfrm>
          <a:prstGeom prst="bentConnector3">
            <a:avLst/>
          </a:prstGeom>
          <a:ln w="19050"/>
        </p:spPr>
        <p:style>
          <a:lnRef idx="1">
            <a:schemeClr val="accent1"/>
          </a:lnRef>
          <a:fillRef idx="0">
            <a:schemeClr val="accent1"/>
          </a:fillRef>
          <a:effectRef idx="0">
            <a:schemeClr val="accent1"/>
          </a:effectRef>
          <a:fontRef idx="minor">
            <a:schemeClr val="tx1"/>
          </a:fontRef>
        </p:style>
      </p:cxnSp>
      <p:cxnSp>
        <p:nvCxnSpPr>
          <p:cNvPr id="43" name="Connecteur : en angle 42">
            <a:extLst>
              <a:ext uri="{FF2B5EF4-FFF2-40B4-BE49-F238E27FC236}">
                <a16:creationId xmlns:a16="http://schemas.microsoft.com/office/drawing/2014/main" id="{1EEC90F8-0AF1-E95F-4409-5366C213A073}"/>
              </a:ext>
            </a:extLst>
          </p:cNvPr>
          <p:cNvCxnSpPr>
            <a:cxnSpLocks/>
            <a:stCxn id="7" idx="2"/>
            <a:endCxn id="9" idx="0"/>
          </p:cNvCxnSpPr>
          <p:nvPr/>
        </p:nvCxnSpPr>
        <p:spPr>
          <a:xfrm rot="5400000">
            <a:off x="4734934" y="1108372"/>
            <a:ext cx="294929" cy="2449783"/>
          </a:xfrm>
          <a:prstGeom prst="bentConnector3">
            <a:avLst>
              <a:gd name="adj1" fmla="val 50000"/>
            </a:avLst>
          </a:prstGeom>
          <a:ln w="19050"/>
        </p:spPr>
        <p:style>
          <a:lnRef idx="1">
            <a:schemeClr val="accent1"/>
          </a:lnRef>
          <a:fillRef idx="0">
            <a:schemeClr val="accent1"/>
          </a:fillRef>
          <a:effectRef idx="0">
            <a:schemeClr val="accent1"/>
          </a:effectRef>
          <a:fontRef idx="minor">
            <a:schemeClr val="tx1"/>
          </a:fontRef>
        </p:style>
      </p:cxnSp>
      <p:cxnSp>
        <p:nvCxnSpPr>
          <p:cNvPr id="44" name="Connecteur : en angle 43">
            <a:extLst>
              <a:ext uri="{FF2B5EF4-FFF2-40B4-BE49-F238E27FC236}">
                <a16:creationId xmlns:a16="http://schemas.microsoft.com/office/drawing/2014/main" id="{CE5187F2-34AA-5F3D-857A-F8EA4766C6CB}"/>
              </a:ext>
            </a:extLst>
          </p:cNvPr>
          <p:cNvCxnSpPr>
            <a:cxnSpLocks/>
            <a:stCxn id="7" idx="2"/>
            <a:endCxn id="10" idx="0"/>
          </p:cNvCxnSpPr>
          <p:nvPr/>
        </p:nvCxnSpPr>
        <p:spPr>
          <a:xfrm rot="5400000">
            <a:off x="5959825" y="2333263"/>
            <a:ext cx="294929" cy="1"/>
          </a:xfrm>
          <a:prstGeom prst="bentConnector3">
            <a:avLst>
              <a:gd name="adj1" fmla="val 50000"/>
            </a:avLst>
          </a:prstGeom>
          <a:ln w="19050"/>
        </p:spPr>
        <p:style>
          <a:lnRef idx="1">
            <a:schemeClr val="accent1"/>
          </a:lnRef>
          <a:fillRef idx="0">
            <a:schemeClr val="accent1"/>
          </a:fillRef>
          <a:effectRef idx="0">
            <a:schemeClr val="accent1"/>
          </a:effectRef>
          <a:fontRef idx="minor">
            <a:schemeClr val="tx1"/>
          </a:fontRef>
        </p:style>
      </p:cxnSp>
      <p:cxnSp>
        <p:nvCxnSpPr>
          <p:cNvPr id="45" name="Connecteur : en angle 44">
            <a:extLst>
              <a:ext uri="{FF2B5EF4-FFF2-40B4-BE49-F238E27FC236}">
                <a16:creationId xmlns:a16="http://schemas.microsoft.com/office/drawing/2014/main" id="{C469FE19-72CA-5D17-1B63-920CE4C45797}"/>
              </a:ext>
            </a:extLst>
          </p:cNvPr>
          <p:cNvCxnSpPr>
            <a:cxnSpLocks/>
            <a:stCxn id="7" idx="2"/>
            <a:endCxn id="11" idx="0"/>
          </p:cNvCxnSpPr>
          <p:nvPr/>
        </p:nvCxnSpPr>
        <p:spPr>
          <a:xfrm rot="16200000" flipH="1">
            <a:off x="7182947" y="1110140"/>
            <a:ext cx="294929" cy="2446245"/>
          </a:xfrm>
          <a:prstGeom prst="bentConnector3">
            <a:avLst>
              <a:gd name="adj1" fmla="val 50000"/>
            </a:avLst>
          </a:prstGeom>
          <a:ln w="19050"/>
        </p:spPr>
        <p:style>
          <a:lnRef idx="1">
            <a:schemeClr val="accent1"/>
          </a:lnRef>
          <a:fillRef idx="0">
            <a:schemeClr val="accent1"/>
          </a:fillRef>
          <a:effectRef idx="0">
            <a:schemeClr val="accent1"/>
          </a:effectRef>
          <a:fontRef idx="minor">
            <a:schemeClr val="tx1"/>
          </a:fontRef>
        </p:style>
      </p:cxnSp>
      <p:cxnSp>
        <p:nvCxnSpPr>
          <p:cNvPr id="46" name="Connecteur : en angle 45">
            <a:extLst>
              <a:ext uri="{FF2B5EF4-FFF2-40B4-BE49-F238E27FC236}">
                <a16:creationId xmlns:a16="http://schemas.microsoft.com/office/drawing/2014/main" id="{2B211C0F-09DB-F825-DC9B-8A3B66B7E128}"/>
              </a:ext>
            </a:extLst>
          </p:cNvPr>
          <p:cNvCxnSpPr>
            <a:cxnSpLocks/>
            <a:stCxn id="7" idx="2"/>
            <a:endCxn id="12" idx="0"/>
          </p:cNvCxnSpPr>
          <p:nvPr/>
        </p:nvCxnSpPr>
        <p:spPr>
          <a:xfrm rot="16200000" flipH="1">
            <a:off x="8406954" y="-113867"/>
            <a:ext cx="294929" cy="4894259"/>
          </a:xfrm>
          <a:prstGeom prst="bentConnector3">
            <a:avLst>
              <a:gd name="adj1" fmla="val 50000"/>
            </a:avLst>
          </a:prstGeom>
          <a:ln w="19050"/>
        </p:spPr>
        <p:style>
          <a:lnRef idx="1">
            <a:schemeClr val="accent1"/>
          </a:lnRef>
          <a:fillRef idx="0">
            <a:schemeClr val="accent1"/>
          </a:fillRef>
          <a:effectRef idx="0">
            <a:schemeClr val="accent1"/>
          </a:effectRef>
          <a:fontRef idx="minor">
            <a:schemeClr val="tx1"/>
          </a:fontRef>
        </p:style>
      </p:cxnSp>
      <p:cxnSp>
        <p:nvCxnSpPr>
          <p:cNvPr id="57" name="Connecteur : en angle 56">
            <a:extLst>
              <a:ext uri="{FF2B5EF4-FFF2-40B4-BE49-F238E27FC236}">
                <a16:creationId xmlns:a16="http://schemas.microsoft.com/office/drawing/2014/main" id="{8899CFD9-9991-58DE-1DCC-4A2FE1BFFDA3}"/>
              </a:ext>
            </a:extLst>
          </p:cNvPr>
          <p:cNvCxnSpPr>
            <a:cxnSpLocks/>
            <a:endCxn id="13" idx="1"/>
          </p:cNvCxnSpPr>
          <p:nvPr/>
        </p:nvCxnSpPr>
        <p:spPr>
          <a:xfrm rot="16200000" flipH="1">
            <a:off x="166029" y="3277544"/>
            <a:ext cx="376034" cy="306891"/>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59" name="Connecteur : en angle 58">
            <a:extLst>
              <a:ext uri="{FF2B5EF4-FFF2-40B4-BE49-F238E27FC236}">
                <a16:creationId xmlns:a16="http://schemas.microsoft.com/office/drawing/2014/main" id="{75032279-873E-B110-4350-4B11F64C311C}"/>
              </a:ext>
            </a:extLst>
          </p:cNvPr>
          <p:cNvCxnSpPr>
            <a:cxnSpLocks/>
            <a:endCxn id="14" idx="1"/>
          </p:cNvCxnSpPr>
          <p:nvPr/>
        </p:nvCxnSpPr>
        <p:spPr>
          <a:xfrm rot="16200000" flipH="1">
            <a:off x="-153309" y="3577612"/>
            <a:ext cx="1012616" cy="308986"/>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60" name="Connecteur : en angle 59">
            <a:extLst>
              <a:ext uri="{FF2B5EF4-FFF2-40B4-BE49-F238E27FC236}">
                <a16:creationId xmlns:a16="http://schemas.microsoft.com/office/drawing/2014/main" id="{D6BDE755-543F-7403-2AEA-95C441A6E9FB}"/>
              </a:ext>
            </a:extLst>
          </p:cNvPr>
          <p:cNvCxnSpPr>
            <a:cxnSpLocks/>
            <a:endCxn id="15" idx="1"/>
          </p:cNvCxnSpPr>
          <p:nvPr/>
        </p:nvCxnSpPr>
        <p:spPr>
          <a:xfrm rot="16200000" flipH="1">
            <a:off x="-467670" y="3909147"/>
            <a:ext cx="1641336" cy="30898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61" name="Connecteur : en angle 60">
            <a:extLst>
              <a:ext uri="{FF2B5EF4-FFF2-40B4-BE49-F238E27FC236}">
                <a16:creationId xmlns:a16="http://schemas.microsoft.com/office/drawing/2014/main" id="{E8464D50-A76A-A916-FD54-C2AAFB991127}"/>
              </a:ext>
            </a:extLst>
          </p:cNvPr>
          <p:cNvCxnSpPr>
            <a:cxnSpLocks/>
            <a:endCxn id="16" idx="1"/>
          </p:cNvCxnSpPr>
          <p:nvPr/>
        </p:nvCxnSpPr>
        <p:spPr>
          <a:xfrm rot="16200000" flipH="1">
            <a:off x="-786708" y="4228183"/>
            <a:ext cx="2279412" cy="30898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68" name="Connecteur : en angle 67">
            <a:extLst>
              <a:ext uri="{FF2B5EF4-FFF2-40B4-BE49-F238E27FC236}">
                <a16:creationId xmlns:a16="http://schemas.microsoft.com/office/drawing/2014/main" id="{3FD8DAD1-FC7D-3825-A10A-F227F5C24135}"/>
              </a:ext>
            </a:extLst>
          </p:cNvPr>
          <p:cNvCxnSpPr>
            <a:cxnSpLocks/>
            <a:endCxn id="19" idx="1"/>
          </p:cNvCxnSpPr>
          <p:nvPr/>
        </p:nvCxnSpPr>
        <p:spPr>
          <a:xfrm rot="16200000" flipH="1">
            <a:off x="2613396" y="3276897"/>
            <a:ext cx="376036" cy="308183"/>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69" name="Connecteur : en angle 68">
            <a:extLst>
              <a:ext uri="{FF2B5EF4-FFF2-40B4-BE49-F238E27FC236}">
                <a16:creationId xmlns:a16="http://schemas.microsoft.com/office/drawing/2014/main" id="{00F42EBB-E69E-476F-C161-18BC33CFCED1}"/>
              </a:ext>
            </a:extLst>
          </p:cNvPr>
          <p:cNvCxnSpPr>
            <a:cxnSpLocks/>
            <a:endCxn id="20" idx="1"/>
          </p:cNvCxnSpPr>
          <p:nvPr/>
        </p:nvCxnSpPr>
        <p:spPr>
          <a:xfrm rot="16200000" flipH="1">
            <a:off x="2294702" y="3577608"/>
            <a:ext cx="1012617" cy="308991"/>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70" name="Connecteur : en angle 69">
            <a:extLst>
              <a:ext uri="{FF2B5EF4-FFF2-40B4-BE49-F238E27FC236}">
                <a16:creationId xmlns:a16="http://schemas.microsoft.com/office/drawing/2014/main" id="{F5B7F4F7-F5AF-796B-E8CE-D0E31BF3E34D}"/>
              </a:ext>
            </a:extLst>
          </p:cNvPr>
          <p:cNvCxnSpPr>
            <a:cxnSpLocks/>
            <a:endCxn id="21" idx="1"/>
          </p:cNvCxnSpPr>
          <p:nvPr/>
        </p:nvCxnSpPr>
        <p:spPr>
          <a:xfrm rot="16200000" flipH="1">
            <a:off x="1979938" y="3908740"/>
            <a:ext cx="1641339" cy="30979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71" name="Connecteur : en angle 70">
            <a:extLst>
              <a:ext uri="{FF2B5EF4-FFF2-40B4-BE49-F238E27FC236}">
                <a16:creationId xmlns:a16="http://schemas.microsoft.com/office/drawing/2014/main" id="{501F7C70-AA1E-832F-DBF5-3D2B7D65267E}"/>
              </a:ext>
            </a:extLst>
          </p:cNvPr>
          <p:cNvCxnSpPr>
            <a:cxnSpLocks/>
            <a:endCxn id="22" idx="1"/>
          </p:cNvCxnSpPr>
          <p:nvPr/>
        </p:nvCxnSpPr>
        <p:spPr>
          <a:xfrm rot="16200000" flipH="1">
            <a:off x="1652311" y="4219188"/>
            <a:ext cx="2296590" cy="309799"/>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80" name="Connecteur : en angle 79">
            <a:extLst>
              <a:ext uri="{FF2B5EF4-FFF2-40B4-BE49-F238E27FC236}">
                <a16:creationId xmlns:a16="http://schemas.microsoft.com/office/drawing/2014/main" id="{6EDA0A99-63EF-0A63-60BC-D0F142B50A4B}"/>
              </a:ext>
            </a:extLst>
          </p:cNvPr>
          <p:cNvCxnSpPr>
            <a:cxnSpLocks/>
            <a:endCxn id="25" idx="1"/>
          </p:cNvCxnSpPr>
          <p:nvPr/>
        </p:nvCxnSpPr>
        <p:spPr>
          <a:xfrm rot="16200000" flipH="1">
            <a:off x="5048024" y="3263511"/>
            <a:ext cx="407970" cy="303022"/>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81" name="Connecteur : en angle 80">
            <a:extLst>
              <a:ext uri="{FF2B5EF4-FFF2-40B4-BE49-F238E27FC236}">
                <a16:creationId xmlns:a16="http://schemas.microsoft.com/office/drawing/2014/main" id="{4EB584FE-304D-6DBD-26DA-14C9360A447C}"/>
              </a:ext>
            </a:extLst>
          </p:cNvPr>
          <p:cNvCxnSpPr>
            <a:cxnSpLocks/>
            <a:endCxn id="26" idx="1"/>
          </p:cNvCxnSpPr>
          <p:nvPr/>
        </p:nvCxnSpPr>
        <p:spPr>
          <a:xfrm rot="16200000" flipH="1">
            <a:off x="4738725" y="3573618"/>
            <a:ext cx="1027374" cy="302216"/>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82" name="Connecteur : en angle 81">
            <a:extLst>
              <a:ext uri="{FF2B5EF4-FFF2-40B4-BE49-F238E27FC236}">
                <a16:creationId xmlns:a16="http://schemas.microsoft.com/office/drawing/2014/main" id="{36689A3B-A211-CF14-582F-3948BD31BB97}"/>
              </a:ext>
            </a:extLst>
          </p:cNvPr>
          <p:cNvCxnSpPr>
            <a:cxnSpLocks/>
            <a:endCxn id="27" idx="1"/>
          </p:cNvCxnSpPr>
          <p:nvPr/>
        </p:nvCxnSpPr>
        <p:spPr>
          <a:xfrm rot="16200000" flipH="1">
            <a:off x="4423961" y="3904750"/>
            <a:ext cx="1656096" cy="303022"/>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87" name="Connecteur : en angle 86">
            <a:extLst>
              <a:ext uri="{FF2B5EF4-FFF2-40B4-BE49-F238E27FC236}">
                <a16:creationId xmlns:a16="http://schemas.microsoft.com/office/drawing/2014/main" id="{F6851F85-2328-25E8-E805-B492C49B6974}"/>
              </a:ext>
            </a:extLst>
          </p:cNvPr>
          <p:cNvCxnSpPr>
            <a:cxnSpLocks/>
            <a:endCxn id="28" idx="1"/>
          </p:cNvCxnSpPr>
          <p:nvPr/>
        </p:nvCxnSpPr>
        <p:spPr>
          <a:xfrm rot="16200000" flipH="1">
            <a:off x="7500515" y="3267988"/>
            <a:ext cx="399006" cy="303032"/>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88" name="Connecteur : en angle 87">
            <a:extLst>
              <a:ext uri="{FF2B5EF4-FFF2-40B4-BE49-F238E27FC236}">
                <a16:creationId xmlns:a16="http://schemas.microsoft.com/office/drawing/2014/main" id="{487F077E-C005-FA28-33C7-E1B52399CE52}"/>
              </a:ext>
            </a:extLst>
          </p:cNvPr>
          <p:cNvCxnSpPr>
            <a:cxnSpLocks/>
            <a:endCxn id="29" idx="1"/>
          </p:cNvCxnSpPr>
          <p:nvPr/>
        </p:nvCxnSpPr>
        <p:spPr>
          <a:xfrm rot="16200000" flipH="1">
            <a:off x="7191216" y="3578095"/>
            <a:ext cx="1018410" cy="302226"/>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89" name="Connecteur : en angle 88">
            <a:extLst>
              <a:ext uri="{FF2B5EF4-FFF2-40B4-BE49-F238E27FC236}">
                <a16:creationId xmlns:a16="http://schemas.microsoft.com/office/drawing/2014/main" id="{56C91FFA-C640-6823-1829-B748F27B5E38}"/>
              </a:ext>
            </a:extLst>
          </p:cNvPr>
          <p:cNvCxnSpPr>
            <a:cxnSpLocks/>
            <a:endCxn id="30" idx="1"/>
          </p:cNvCxnSpPr>
          <p:nvPr/>
        </p:nvCxnSpPr>
        <p:spPr>
          <a:xfrm rot="16200000" flipH="1">
            <a:off x="6876452" y="3909227"/>
            <a:ext cx="1647132" cy="303032"/>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93" name="Connecteur : en angle 92">
            <a:extLst>
              <a:ext uri="{FF2B5EF4-FFF2-40B4-BE49-F238E27FC236}">
                <a16:creationId xmlns:a16="http://schemas.microsoft.com/office/drawing/2014/main" id="{6E8D79AD-C113-8B6A-FCD0-1BCDF9BE8ECA}"/>
              </a:ext>
            </a:extLst>
          </p:cNvPr>
          <p:cNvCxnSpPr>
            <a:cxnSpLocks/>
            <a:endCxn id="32" idx="1"/>
          </p:cNvCxnSpPr>
          <p:nvPr/>
        </p:nvCxnSpPr>
        <p:spPr>
          <a:xfrm rot="16200000" flipH="1">
            <a:off x="6238147" y="4547530"/>
            <a:ext cx="2923740" cy="30303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94" name="Connecteur : en angle 93">
            <a:extLst>
              <a:ext uri="{FF2B5EF4-FFF2-40B4-BE49-F238E27FC236}">
                <a16:creationId xmlns:a16="http://schemas.microsoft.com/office/drawing/2014/main" id="{FC723C61-D695-1036-D0D1-7413FE25F954}"/>
              </a:ext>
            </a:extLst>
          </p:cNvPr>
          <p:cNvCxnSpPr>
            <a:cxnSpLocks/>
            <a:endCxn id="31" idx="1"/>
          </p:cNvCxnSpPr>
          <p:nvPr/>
        </p:nvCxnSpPr>
        <p:spPr>
          <a:xfrm rot="16200000" flipH="1">
            <a:off x="6557415" y="4228264"/>
            <a:ext cx="2285206" cy="303032"/>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99" name="Connecteur : en angle 98">
            <a:extLst>
              <a:ext uri="{FF2B5EF4-FFF2-40B4-BE49-F238E27FC236}">
                <a16:creationId xmlns:a16="http://schemas.microsoft.com/office/drawing/2014/main" id="{76E65206-25DB-7111-623B-5D3300558BB9}"/>
              </a:ext>
            </a:extLst>
          </p:cNvPr>
          <p:cNvCxnSpPr>
            <a:cxnSpLocks/>
            <a:endCxn id="39" idx="1"/>
          </p:cNvCxnSpPr>
          <p:nvPr/>
        </p:nvCxnSpPr>
        <p:spPr>
          <a:xfrm rot="16200000" flipH="1">
            <a:off x="8559784" y="4689478"/>
            <a:ext cx="3209242" cy="270286"/>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01" name="Connecteur : en angle 100">
            <a:extLst>
              <a:ext uri="{FF2B5EF4-FFF2-40B4-BE49-F238E27FC236}">
                <a16:creationId xmlns:a16="http://schemas.microsoft.com/office/drawing/2014/main" id="{5BF59916-5E93-825A-1BE3-AFACBAAB5AAC}"/>
              </a:ext>
            </a:extLst>
          </p:cNvPr>
          <p:cNvCxnSpPr>
            <a:cxnSpLocks/>
            <a:endCxn id="33" idx="1"/>
          </p:cNvCxnSpPr>
          <p:nvPr/>
        </p:nvCxnSpPr>
        <p:spPr>
          <a:xfrm rot="16200000" flipH="1">
            <a:off x="10010058" y="3247413"/>
            <a:ext cx="308692" cy="27028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04" name="Connecteur : en angle 103">
            <a:extLst>
              <a:ext uri="{FF2B5EF4-FFF2-40B4-BE49-F238E27FC236}">
                <a16:creationId xmlns:a16="http://schemas.microsoft.com/office/drawing/2014/main" id="{7C75387F-7FA3-F6FE-7414-599CEFA293DD}"/>
              </a:ext>
            </a:extLst>
          </p:cNvPr>
          <p:cNvCxnSpPr>
            <a:cxnSpLocks/>
            <a:endCxn id="34" idx="1"/>
          </p:cNvCxnSpPr>
          <p:nvPr/>
        </p:nvCxnSpPr>
        <p:spPr>
          <a:xfrm rot="16200000" flipH="1">
            <a:off x="9781346" y="3500757"/>
            <a:ext cx="766116" cy="27028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06" name="Connecteur : en angle 105">
            <a:extLst>
              <a:ext uri="{FF2B5EF4-FFF2-40B4-BE49-F238E27FC236}">
                <a16:creationId xmlns:a16="http://schemas.microsoft.com/office/drawing/2014/main" id="{5DDFEEB8-DE82-954E-0DD0-D0304AC9FBDC}"/>
              </a:ext>
            </a:extLst>
          </p:cNvPr>
          <p:cNvCxnSpPr>
            <a:cxnSpLocks/>
            <a:endCxn id="35" idx="1"/>
          </p:cNvCxnSpPr>
          <p:nvPr/>
        </p:nvCxnSpPr>
        <p:spPr>
          <a:xfrm rot="16200000" flipH="1">
            <a:off x="9524686" y="3726153"/>
            <a:ext cx="1281016" cy="26870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08" name="Connecteur : en angle 107">
            <a:extLst>
              <a:ext uri="{FF2B5EF4-FFF2-40B4-BE49-F238E27FC236}">
                <a16:creationId xmlns:a16="http://schemas.microsoft.com/office/drawing/2014/main" id="{D8A59578-F429-EEB0-FF6F-A40EE5E1F2F5}"/>
              </a:ext>
            </a:extLst>
          </p:cNvPr>
          <p:cNvCxnSpPr>
            <a:cxnSpLocks/>
            <a:endCxn id="36" idx="1"/>
          </p:cNvCxnSpPr>
          <p:nvPr/>
        </p:nvCxnSpPr>
        <p:spPr>
          <a:xfrm rot="16200000" flipH="1">
            <a:off x="9298083" y="3981605"/>
            <a:ext cx="1732643" cy="27028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11" name="Connecteur : en angle 110">
            <a:extLst>
              <a:ext uri="{FF2B5EF4-FFF2-40B4-BE49-F238E27FC236}">
                <a16:creationId xmlns:a16="http://schemas.microsoft.com/office/drawing/2014/main" id="{7CC8147C-CB80-5BD2-2748-779F3D5CBFE6}"/>
              </a:ext>
            </a:extLst>
          </p:cNvPr>
          <p:cNvCxnSpPr>
            <a:cxnSpLocks/>
            <a:endCxn id="37" idx="1"/>
          </p:cNvCxnSpPr>
          <p:nvPr/>
        </p:nvCxnSpPr>
        <p:spPr>
          <a:xfrm rot="16200000" flipH="1">
            <a:off x="9061573" y="4227152"/>
            <a:ext cx="2205660" cy="270289"/>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14" name="Connecteur : en angle 113">
            <a:extLst>
              <a:ext uri="{FF2B5EF4-FFF2-40B4-BE49-F238E27FC236}">
                <a16:creationId xmlns:a16="http://schemas.microsoft.com/office/drawing/2014/main" id="{951F15FE-F55E-5901-CEAE-FDAF726581C7}"/>
              </a:ext>
            </a:extLst>
          </p:cNvPr>
          <p:cNvCxnSpPr>
            <a:cxnSpLocks/>
            <a:endCxn id="38" idx="1"/>
          </p:cNvCxnSpPr>
          <p:nvPr/>
        </p:nvCxnSpPr>
        <p:spPr>
          <a:xfrm rot="16200000" flipH="1">
            <a:off x="8816024" y="4463659"/>
            <a:ext cx="2696756" cy="270291"/>
          </a:xfrm>
          <a:prstGeom prst="bentConnector2">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9742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8E094C-15EC-DF29-A1E7-5142B5BB3169}"/>
              </a:ext>
            </a:extLst>
          </p:cNvPr>
          <p:cNvSpPr>
            <a:spLocks noGrp="1"/>
          </p:cNvSpPr>
          <p:nvPr>
            <p:ph type="title"/>
          </p:nvPr>
        </p:nvSpPr>
        <p:spPr/>
        <p:txBody>
          <a:bodyPr/>
          <a:lstStyle/>
          <a:p>
            <a:r>
              <a:rPr lang="fr-FR" sz="2200" dirty="0"/>
              <a:t>DPR – organisation au 1</a:t>
            </a:r>
            <a:r>
              <a:rPr lang="fr-FR" sz="2200" baseline="30000" dirty="0"/>
              <a:t>er</a:t>
            </a:r>
            <a:r>
              <a:rPr lang="fr-FR" sz="2200" dirty="0"/>
              <a:t> janvier 2026</a:t>
            </a:r>
          </a:p>
        </p:txBody>
      </p:sp>
      <p:sp>
        <p:nvSpPr>
          <p:cNvPr id="3" name="Espace réservé du contenu 2">
            <a:extLst>
              <a:ext uri="{FF2B5EF4-FFF2-40B4-BE49-F238E27FC236}">
                <a16:creationId xmlns:a16="http://schemas.microsoft.com/office/drawing/2014/main" id="{9FC19FA9-50E0-2FD0-27F3-A8365AAFDD76}"/>
              </a:ext>
            </a:extLst>
          </p:cNvPr>
          <p:cNvSpPr>
            <a:spLocks noGrp="1"/>
          </p:cNvSpPr>
          <p:nvPr>
            <p:ph idx="1"/>
          </p:nvPr>
        </p:nvSpPr>
        <p:spPr/>
        <p:txBody>
          <a:bodyPr/>
          <a:lstStyle/>
          <a:p>
            <a:r>
              <a:rPr lang="fr-FR" dirty="0"/>
              <a:t>La Direction se compose de</a:t>
            </a:r>
          </a:p>
          <a:p>
            <a:pPr lvl="1"/>
            <a:r>
              <a:rPr lang="fr-FR" dirty="0"/>
              <a:t>5 unités</a:t>
            </a:r>
          </a:p>
          <a:p>
            <a:pPr lvl="1"/>
            <a:r>
              <a:rPr lang="fr-FR" dirty="0"/>
              <a:t>23 pôles</a:t>
            </a:r>
          </a:p>
          <a:p>
            <a:pPr lvl="1"/>
            <a:endParaRPr lang="fr-FR" dirty="0"/>
          </a:p>
          <a:p>
            <a:r>
              <a:rPr lang="fr-FR" dirty="0"/>
              <a:t>La Direction regroupe 378 collaborateurs</a:t>
            </a:r>
          </a:p>
          <a:p>
            <a:pPr lvl="1"/>
            <a:r>
              <a:rPr lang="fr-FR" dirty="0"/>
              <a:t>274 salariés</a:t>
            </a:r>
          </a:p>
          <a:p>
            <a:pPr lvl="1"/>
            <a:r>
              <a:rPr lang="fr-FR" dirty="0"/>
              <a:t>14 salariés des IRC mis à disposition de la DPR</a:t>
            </a:r>
          </a:p>
          <a:p>
            <a:pPr lvl="1"/>
            <a:r>
              <a:rPr lang="fr-FR" dirty="0"/>
              <a:t>90 consultants</a:t>
            </a:r>
          </a:p>
          <a:p>
            <a:pPr lvl="1"/>
            <a:endParaRPr lang="fr-FR" dirty="0"/>
          </a:p>
          <a:p>
            <a:pPr lvl="1"/>
            <a:endParaRPr lang="fr-FR" dirty="0"/>
          </a:p>
        </p:txBody>
      </p:sp>
      <p:sp>
        <p:nvSpPr>
          <p:cNvPr id="4" name="Espace réservé de la date 3">
            <a:extLst>
              <a:ext uri="{FF2B5EF4-FFF2-40B4-BE49-F238E27FC236}">
                <a16:creationId xmlns:a16="http://schemas.microsoft.com/office/drawing/2014/main" id="{728597AE-3C32-CF02-6E77-81F6C00650DB}"/>
              </a:ext>
            </a:extLst>
          </p:cNvPr>
          <p:cNvSpPr>
            <a:spLocks noGrp="1"/>
          </p:cNvSpPr>
          <p:nvPr>
            <p:ph type="dt" sz="half" idx="2"/>
          </p:nvPr>
        </p:nvSpPr>
        <p:spPr/>
        <p:txBody>
          <a:bodyPr/>
          <a:lstStyle/>
          <a:p>
            <a:r>
              <a:rPr lang="fr-FR" dirty="0"/>
              <a:t>5 février 2026</a:t>
            </a:r>
          </a:p>
        </p:txBody>
      </p:sp>
      <p:sp>
        <p:nvSpPr>
          <p:cNvPr id="5" name="Espace réservé du pied de page 4">
            <a:extLst>
              <a:ext uri="{FF2B5EF4-FFF2-40B4-BE49-F238E27FC236}">
                <a16:creationId xmlns:a16="http://schemas.microsoft.com/office/drawing/2014/main" id="{9BE8C925-B0D5-B77B-D63C-26926BEA4D13}"/>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FC9D5560-8181-BF94-73D6-4E8D188F3465}"/>
              </a:ext>
            </a:extLst>
          </p:cNvPr>
          <p:cNvSpPr>
            <a:spLocks noGrp="1"/>
          </p:cNvSpPr>
          <p:nvPr>
            <p:ph type="sldNum" sz="quarter" idx="4"/>
          </p:nvPr>
        </p:nvSpPr>
        <p:spPr/>
        <p:txBody>
          <a:bodyPr/>
          <a:lstStyle/>
          <a:p>
            <a:fld id="{0122D7F3-A425-4DC0-8E27-7F938E352BD0}" type="slidenum">
              <a:rPr lang="fr-FR" smtClean="0"/>
              <a:pPr/>
              <a:t>4</a:t>
            </a:fld>
            <a:endParaRPr lang="fr-FR" dirty="0"/>
          </a:p>
        </p:txBody>
      </p:sp>
    </p:spTree>
    <p:extLst>
      <p:ext uri="{BB962C8B-B14F-4D97-AF65-F5344CB8AC3E}">
        <p14:creationId xmlns:p14="http://schemas.microsoft.com/office/powerpoint/2010/main" val="2948797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131292-EB8B-EF01-681B-4BA0DC99C6B7}"/>
              </a:ext>
            </a:extLst>
          </p:cNvPr>
          <p:cNvSpPr>
            <a:spLocks noGrp="1"/>
          </p:cNvSpPr>
          <p:nvPr>
            <p:ph type="title"/>
          </p:nvPr>
        </p:nvSpPr>
        <p:spPr/>
        <p:txBody>
          <a:bodyPr/>
          <a:lstStyle/>
          <a:p>
            <a:r>
              <a:rPr lang="fr-FR" sz="2200" dirty="0"/>
              <a:t>Unité : Filière Métier Individus</a:t>
            </a:r>
          </a:p>
        </p:txBody>
      </p:sp>
      <p:sp>
        <p:nvSpPr>
          <p:cNvPr id="3" name="Espace réservé du contenu 2">
            <a:extLst>
              <a:ext uri="{FF2B5EF4-FFF2-40B4-BE49-F238E27FC236}">
                <a16:creationId xmlns:a16="http://schemas.microsoft.com/office/drawing/2014/main" id="{23BF70BD-ADFC-B1CC-733B-38BCF34B278B}"/>
              </a:ext>
            </a:extLst>
          </p:cNvPr>
          <p:cNvSpPr>
            <a:spLocks noGrp="1"/>
          </p:cNvSpPr>
          <p:nvPr>
            <p:ph idx="1"/>
          </p:nvPr>
        </p:nvSpPr>
        <p:spPr>
          <a:xfrm>
            <a:off x="323849" y="1770742"/>
            <a:ext cx="11423502" cy="4544331"/>
          </a:xfrm>
        </p:spPr>
        <p:txBody>
          <a:bodyPr>
            <a:normAutofit/>
          </a:bodyPr>
          <a:lstStyle/>
          <a:p>
            <a:r>
              <a:rPr lang="fr-FR" sz="1800" dirty="0"/>
              <a:t>Cette unité rapproche par grand métier (Actifs, Futurs Retraités et Retraités) les activités MOA Métier et Process, Appui aux Opérations, Recettes Métiers Communautaires et Suivi de production Métier.</a:t>
            </a:r>
          </a:p>
          <a:p>
            <a:r>
              <a:rPr lang="fr-FR" sz="1800" dirty="0"/>
              <a:t>Le regroupement de toutes ces activités par filière répond aux besoins de clarifier les rôles et responsabilités pour un processus global plus efficient et de mieux répondre aux enjeux du client final.</a:t>
            </a:r>
          </a:p>
          <a:p>
            <a:endParaRPr lang="fr-FR" sz="1800" b="1" dirty="0"/>
          </a:p>
          <a:p>
            <a:r>
              <a:rPr lang="fr-FR" sz="1800" b="1" dirty="0"/>
              <a:t>​​​Elle est garante : </a:t>
            </a:r>
            <a:endParaRPr lang="fr-FR" sz="1800" dirty="0"/>
          </a:p>
          <a:p>
            <a:pPr lvl="1"/>
            <a:r>
              <a:rPr lang="fr-FR" sz="1600" dirty="0"/>
              <a:t>du pilotage des processus </a:t>
            </a:r>
          </a:p>
          <a:p>
            <a:pPr lvl="1"/>
            <a:r>
              <a:rPr lang="fr-FR" sz="1600" dirty="0"/>
              <a:t>de la pertinence des expressions de besoins</a:t>
            </a:r>
          </a:p>
          <a:p>
            <a:pPr lvl="1"/>
            <a:r>
              <a:rPr lang="fr-FR" sz="1600" dirty="0"/>
              <a:t>de l’efficience de l’accompagnement du déploiement </a:t>
            </a:r>
          </a:p>
          <a:p>
            <a:pPr lvl="1"/>
            <a:r>
              <a:rPr lang="fr-FR" sz="1600" dirty="0"/>
              <a:t>du suivi des opérations et du maintien en condition opérationnelle des applicatifs en lien avec la DSI.</a:t>
            </a:r>
          </a:p>
          <a:p>
            <a:endParaRPr lang="fr-FR" sz="1800" dirty="0"/>
          </a:p>
        </p:txBody>
      </p:sp>
      <p:sp>
        <p:nvSpPr>
          <p:cNvPr id="4" name="Espace réservé de la date 3">
            <a:extLst>
              <a:ext uri="{FF2B5EF4-FFF2-40B4-BE49-F238E27FC236}">
                <a16:creationId xmlns:a16="http://schemas.microsoft.com/office/drawing/2014/main" id="{774F345D-1436-BBDA-9483-DD92F2BB29A4}"/>
              </a:ext>
            </a:extLst>
          </p:cNvPr>
          <p:cNvSpPr>
            <a:spLocks noGrp="1"/>
          </p:cNvSpPr>
          <p:nvPr>
            <p:ph type="dt" sz="half" idx="2"/>
          </p:nvPr>
        </p:nvSpPr>
        <p:spPr/>
        <p:txBody>
          <a:bodyPr/>
          <a:lstStyle/>
          <a:p>
            <a:r>
              <a:rPr lang="fr-FR" dirty="0"/>
              <a:t>5 février 2026</a:t>
            </a:r>
          </a:p>
        </p:txBody>
      </p:sp>
      <p:sp>
        <p:nvSpPr>
          <p:cNvPr id="6" name="Espace réservé du numéro de diapositive 5">
            <a:extLst>
              <a:ext uri="{FF2B5EF4-FFF2-40B4-BE49-F238E27FC236}">
                <a16:creationId xmlns:a16="http://schemas.microsoft.com/office/drawing/2014/main" id="{D50FA007-F6E5-75F7-3B16-DA0C552CA63F}"/>
              </a:ext>
            </a:extLst>
          </p:cNvPr>
          <p:cNvSpPr>
            <a:spLocks noGrp="1"/>
          </p:cNvSpPr>
          <p:nvPr>
            <p:ph type="sldNum" sz="quarter" idx="4"/>
          </p:nvPr>
        </p:nvSpPr>
        <p:spPr/>
        <p:txBody>
          <a:bodyPr/>
          <a:lstStyle/>
          <a:p>
            <a:fld id="{0122D7F3-A425-4DC0-8E27-7F938E352BD0}" type="slidenum">
              <a:rPr lang="fr-FR" smtClean="0"/>
              <a:pPr/>
              <a:t>5</a:t>
            </a:fld>
            <a:endParaRPr lang="fr-FR" dirty="0"/>
          </a:p>
        </p:txBody>
      </p:sp>
      <p:sp>
        <p:nvSpPr>
          <p:cNvPr id="7" name="Espace réservé du pied de page 4">
            <a:extLst>
              <a:ext uri="{FF2B5EF4-FFF2-40B4-BE49-F238E27FC236}">
                <a16:creationId xmlns:a16="http://schemas.microsoft.com/office/drawing/2014/main" id="{92D3B6F7-A351-4C31-D591-8F8760E50944}"/>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Tree>
    <p:extLst>
      <p:ext uri="{BB962C8B-B14F-4D97-AF65-F5344CB8AC3E}">
        <p14:creationId xmlns:p14="http://schemas.microsoft.com/office/powerpoint/2010/main" val="865850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B7A282-8812-0A6A-04AA-ACBF9F6967D1}"/>
              </a:ext>
            </a:extLst>
          </p:cNvPr>
          <p:cNvSpPr>
            <a:spLocks noGrp="1"/>
          </p:cNvSpPr>
          <p:nvPr>
            <p:ph type="title"/>
          </p:nvPr>
        </p:nvSpPr>
        <p:spPr/>
        <p:txBody>
          <a:bodyPr/>
          <a:lstStyle/>
          <a:p>
            <a:r>
              <a:rPr lang="fr-FR" sz="2200" dirty="0"/>
              <a:t>Filière Métier Individus – pôle Actifs</a:t>
            </a:r>
          </a:p>
        </p:txBody>
      </p:sp>
      <p:sp>
        <p:nvSpPr>
          <p:cNvPr id="4" name="Espace réservé de la date 3">
            <a:extLst>
              <a:ext uri="{FF2B5EF4-FFF2-40B4-BE49-F238E27FC236}">
                <a16:creationId xmlns:a16="http://schemas.microsoft.com/office/drawing/2014/main" id="{19065D4C-53C6-2233-5F37-EA1DA35A481A}"/>
              </a:ext>
            </a:extLst>
          </p:cNvPr>
          <p:cNvSpPr>
            <a:spLocks noGrp="1"/>
          </p:cNvSpPr>
          <p:nvPr>
            <p:ph type="dt" sz="half" idx="2"/>
          </p:nvPr>
        </p:nvSpPr>
        <p:spPr/>
        <p:txBody>
          <a:bodyPr/>
          <a:lstStyle/>
          <a:p>
            <a:r>
              <a:rPr lang="fr-FR" dirty="0"/>
              <a:t>5 février 2026</a:t>
            </a:r>
          </a:p>
        </p:txBody>
      </p:sp>
      <p:sp>
        <p:nvSpPr>
          <p:cNvPr id="6" name="Espace réservé du numéro de diapositive 5">
            <a:extLst>
              <a:ext uri="{FF2B5EF4-FFF2-40B4-BE49-F238E27FC236}">
                <a16:creationId xmlns:a16="http://schemas.microsoft.com/office/drawing/2014/main" id="{9ACD8D73-4AE6-5E9A-F91B-39486099F4BF}"/>
              </a:ext>
            </a:extLst>
          </p:cNvPr>
          <p:cNvSpPr>
            <a:spLocks noGrp="1"/>
          </p:cNvSpPr>
          <p:nvPr>
            <p:ph type="sldNum" sz="quarter" idx="4"/>
          </p:nvPr>
        </p:nvSpPr>
        <p:spPr/>
        <p:txBody>
          <a:bodyPr/>
          <a:lstStyle/>
          <a:p>
            <a:fld id="{0122D7F3-A425-4DC0-8E27-7F938E352BD0}" type="slidenum">
              <a:rPr lang="fr-FR" smtClean="0"/>
              <a:pPr/>
              <a:t>6</a:t>
            </a:fld>
            <a:endParaRPr lang="fr-FR" dirty="0"/>
          </a:p>
        </p:txBody>
      </p:sp>
      <p:sp>
        <p:nvSpPr>
          <p:cNvPr id="9" name="Espace réservé du contenu 2">
            <a:extLst>
              <a:ext uri="{FF2B5EF4-FFF2-40B4-BE49-F238E27FC236}">
                <a16:creationId xmlns:a16="http://schemas.microsoft.com/office/drawing/2014/main" id="{6DF26857-EC9F-9185-A874-E7BB24ED0852}"/>
              </a:ext>
            </a:extLst>
          </p:cNvPr>
          <p:cNvSpPr>
            <a:spLocks noGrp="1"/>
          </p:cNvSpPr>
          <p:nvPr>
            <p:ph idx="1"/>
          </p:nvPr>
        </p:nvSpPr>
        <p:spPr>
          <a:xfrm>
            <a:off x="323849" y="1555587"/>
            <a:ext cx="11348198" cy="4544331"/>
          </a:xfrm>
        </p:spPr>
        <p:txBody>
          <a:bodyPr>
            <a:normAutofit/>
          </a:bodyPr>
          <a:lstStyle/>
          <a:p>
            <a:pPr marL="0" indent="0">
              <a:buNone/>
            </a:pPr>
            <a:r>
              <a:rPr lang="fr-FR" sz="1800" b="1" dirty="0">
                <a:solidFill>
                  <a:srgbClr val="951B81"/>
                </a:solidFill>
              </a:rPr>
              <a:t>Processus pilotés</a:t>
            </a:r>
            <a:endParaRPr lang="fr-FR" sz="1800" dirty="0">
              <a:solidFill>
                <a:srgbClr val="951B81"/>
              </a:solidFill>
            </a:endParaRPr>
          </a:p>
          <a:p>
            <a:r>
              <a:rPr lang="fr-FR" sz="1800" dirty="0"/>
              <a:t>Gestion des carrières : optimisation et animation des processus carrières</a:t>
            </a:r>
          </a:p>
          <a:p>
            <a:pPr lvl="1"/>
            <a:r>
              <a:rPr lang="fr-FR" sz="1600" dirty="0"/>
              <a:t>Traitement d’une demande mise à jour carrière par un client ​​​​​​</a:t>
            </a:r>
          </a:p>
          <a:p>
            <a:pPr lvl="1"/>
            <a:r>
              <a:rPr lang="fr-FR" sz="1600" dirty="0"/>
              <a:t>Contrôles communautaires « mise à jour carrière suite demande client » (</a:t>
            </a:r>
            <a:r>
              <a:rPr lang="fr-FR" sz="1600" dirty="0" err="1"/>
              <a:t>Gesica</a:t>
            </a:r>
            <a:r>
              <a:rPr lang="fr-FR" sz="1600" dirty="0"/>
              <a:t>)</a:t>
            </a:r>
          </a:p>
          <a:p>
            <a:pPr lvl="1"/>
            <a:r>
              <a:rPr lang="fr-FR" sz="1600" dirty="0"/>
              <a:t>Fiabilisation des carrières</a:t>
            </a:r>
          </a:p>
          <a:p>
            <a:pPr lvl="1"/>
            <a:r>
              <a:rPr lang="fr-FR" sz="1600" dirty="0"/>
              <a:t>Campagne annuelle « DAI- Droits à l’Information des Actifs » </a:t>
            </a:r>
            <a:br>
              <a:rPr lang="fr-FR" sz="1600" dirty="0"/>
            </a:br>
            <a:r>
              <a:rPr lang="fr-FR" sz="1600" dirty="0"/>
              <a:t> </a:t>
            </a:r>
          </a:p>
          <a:p>
            <a:r>
              <a:rPr lang="fr-FR" sz="1800" dirty="0"/>
              <a:t>Gestion des individus : optimisation et animation des processus individus</a:t>
            </a:r>
          </a:p>
          <a:p>
            <a:pPr lvl="1"/>
            <a:r>
              <a:rPr lang="fr-FR" sz="1600" dirty="0"/>
              <a:t>Traitement des mises à jour données de contact Individus</a:t>
            </a:r>
          </a:p>
          <a:p>
            <a:pPr lvl="1"/>
            <a:r>
              <a:rPr lang="fr-FR" sz="1600" dirty="0"/>
              <a:t>Traitement des mises à jour signalétique Individus</a:t>
            </a:r>
          </a:p>
          <a:p>
            <a:pPr lvl="1"/>
            <a:r>
              <a:rPr lang="fr-FR" sz="1600" dirty="0"/>
              <a:t>Traitement de l’immatriculation et certification Individus</a:t>
            </a:r>
          </a:p>
          <a:p>
            <a:endParaRPr lang="fr-FR" sz="1800" dirty="0"/>
          </a:p>
          <a:p>
            <a:r>
              <a:rPr lang="fr-FR" sz="1800" dirty="0"/>
              <a:t>Maintenance applicative de : RNI, RNGD, GESICA, DAI, UR-DROITS  / BREF Individus, Bases Historiques (BCC, BDE , BDD, LOCA, PRC-IA …)</a:t>
            </a:r>
          </a:p>
          <a:p>
            <a:endParaRPr lang="fr-FR" sz="1800" b="1" dirty="0">
              <a:solidFill>
                <a:srgbClr val="951B81"/>
              </a:solidFill>
            </a:endParaRPr>
          </a:p>
        </p:txBody>
      </p:sp>
      <p:sp>
        <p:nvSpPr>
          <p:cNvPr id="10" name="Espace réservé du pied de page 4">
            <a:extLst>
              <a:ext uri="{FF2B5EF4-FFF2-40B4-BE49-F238E27FC236}">
                <a16:creationId xmlns:a16="http://schemas.microsoft.com/office/drawing/2014/main" id="{A6D35DBA-205B-6D9A-3FE7-ED6B543B7005}"/>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11" name="Rectangle 10">
            <a:extLst>
              <a:ext uri="{FF2B5EF4-FFF2-40B4-BE49-F238E27FC236}">
                <a16:creationId xmlns:a16="http://schemas.microsoft.com/office/drawing/2014/main" id="{82FC22B7-AFBF-8A47-A750-13A43A614BE9}"/>
              </a:ext>
            </a:extLst>
          </p:cNvPr>
          <p:cNvSpPr/>
          <p:nvPr/>
        </p:nvSpPr>
        <p:spPr>
          <a:xfrm>
            <a:off x="9724913" y="484094"/>
            <a:ext cx="2381362" cy="37436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err="1">
                <a:solidFill>
                  <a:schemeClr val="tx1"/>
                </a:solidFill>
              </a:rPr>
              <a:t>M@rel</a:t>
            </a:r>
            <a:r>
              <a:rPr lang="fr-FR" sz="1600" dirty="0">
                <a:solidFill>
                  <a:schemeClr val="tx1"/>
                </a:solidFill>
              </a:rPr>
              <a:t> (ma carrière)</a:t>
            </a:r>
          </a:p>
          <a:p>
            <a:pPr marL="285750" indent="-285750">
              <a:buFont typeface="Wingdings" panose="05000000000000000000" pitchFamily="2" charset="2"/>
              <a:buChar char="§"/>
            </a:pPr>
            <a:r>
              <a:rPr lang="fr-FR" sz="1600" dirty="0">
                <a:solidFill>
                  <a:schemeClr val="tx1"/>
                </a:solidFill>
              </a:rPr>
              <a:t>PV2C : Plateforme Virtuelle Commune Carrières</a:t>
            </a:r>
          </a:p>
          <a:p>
            <a:pPr marL="285750" indent="-285750">
              <a:buFont typeface="Wingdings" panose="05000000000000000000" pitchFamily="2" charset="2"/>
              <a:buChar char="§"/>
            </a:pPr>
            <a:r>
              <a:rPr lang="fr-FR" sz="1600" dirty="0">
                <a:solidFill>
                  <a:schemeClr val="tx1"/>
                </a:solidFill>
              </a:rPr>
              <a:t>Ambition carrières et droits</a:t>
            </a:r>
          </a:p>
        </p:txBody>
      </p:sp>
    </p:spTree>
    <p:extLst>
      <p:ext uri="{BB962C8B-B14F-4D97-AF65-F5344CB8AC3E}">
        <p14:creationId xmlns:p14="http://schemas.microsoft.com/office/powerpoint/2010/main" val="177139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B93D7-FF41-83F0-6813-8A46FACBBB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D6275B1-B0B2-53AA-D09C-32128628C048}"/>
              </a:ext>
            </a:extLst>
          </p:cNvPr>
          <p:cNvSpPr>
            <a:spLocks noGrp="1"/>
          </p:cNvSpPr>
          <p:nvPr>
            <p:ph type="title"/>
          </p:nvPr>
        </p:nvSpPr>
        <p:spPr/>
        <p:txBody>
          <a:bodyPr/>
          <a:lstStyle/>
          <a:p>
            <a:r>
              <a:rPr lang="fr-FR" sz="2200" dirty="0"/>
              <a:t>Filière Métier Individus – pôle Futurs Retraités</a:t>
            </a:r>
          </a:p>
        </p:txBody>
      </p:sp>
      <p:sp>
        <p:nvSpPr>
          <p:cNvPr id="3" name="Espace réservé du contenu 2">
            <a:extLst>
              <a:ext uri="{FF2B5EF4-FFF2-40B4-BE49-F238E27FC236}">
                <a16:creationId xmlns:a16="http://schemas.microsoft.com/office/drawing/2014/main" id="{AFDA99B6-7BAD-3009-91B1-1A283C1E0FEF}"/>
              </a:ext>
            </a:extLst>
          </p:cNvPr>
          <p:cNvSpPr>
            <a:spLocks noGrp="1"/>
          </p:cNvSpPr>
          <p:nvPr>
            <p:ph idx="1"/>
          </p:nvPr>
        </p:nvSpPr>
        <p:spPr>
          <a:xfrm>
            <a:off x="323849" y="1555587"/>
            <a:ext cx="11348198" cy="4544331"/>
          </a:xfrm>
        </p:spPr>
        <p:txBody>
          <a:bodyPr>
            <a:normAutofit/>
          </a:bodyPr>
          <a:lstStyle/>
          <a:p>
            <a:pPr marL="0" indent="0">
              <a:buNone/>
            </a:pPr>
            <a:r>
              <a:rPr lang="fr-FR" sz="1800" b="1" dirty="0">
                <a:solidFill>
                  <a:srgbClr val="951B81"/>
                </a:solidFill>
              </a:rPr>
              <a:t>Processus pilotés</a:t>
            </a:r>
            <a:endParaRPr lang="fr-FR" sz="1800" dirty="0">
              <a:solidFill>
                <a:srgbClr val="951B81"/>
              </a:solidFill>
            </a:endParaRPr>
          </a:p>
          <a:p>
            <a:r>
              <a:rPr lang="fr-FR" sz="1800" dirty="0"/>
              <a:t>Gestion de la liquidation : optimisation et animation des sous-processus :​​​​​​​</a:t>
            </a:r>
          </a:p>
          <a:p>
            <a:pPr lvl="1"/>
            <a:r>
              <a:rPr lang="fr-FR" sz="1600" dirty="0"/>
              <a:t>​​​​​​​droits directs</a:t>
            </a:r>
          </a:p>
          <a:p>
            <a:pPr lvl="1"/>
            <a:r>
              <a:rPr lang="fr-FR" sz="1600" dirty="0"/>
              <a:t>réversion</a:t>
            </a:r>
          </a:p>
          <a:p>
            <a:pPr lvl="1"/>
            <a:r>
              <a:rPr lang="fr-FR" sz="1600" dirty="0"/>
              <a:t>révisions</a:t>
            </a:r>
          </a:p>
          <a:p>
            <a:pPr lvl="1"/>
            <a:r>
              <a:rPr lang="fr-FR" sz="1600" dirty="0"/>
              <a:t>contrôles communautaires liquidation</a:t>
            </a:r>
          </a:p>
          <a:p>
            <a:pPr lvl="1"/>
            <a:r>
              <a:rPr lang="fr-FR" sz="1600" dirty="0"/>
              <a:t>non recours</a:t>
            </a:r>
          </a:p>
          <a:p>
            <a:endParaRPr lang="fr-FR" sz="1400" b="1" dirty="0">
              <a:solidFill>
                <a:srgbClr val="951B81"/>
              </a:solidFill>
            </a:endParaRPr>
          </a:p>
          <a:p>
            <a:r>
              <a:rPr lang="fr-FR" sz="1800" dirty="0"/>
              <a:t>Maintenance applicative de : PRC, SCL, EESSI, DUIRRL et DREV, automates pour les domaines individus et Entreprises.</a:t>
            </a:r>
          </a:p>
          <a:p>
            <a:pPr marL="0" indent="0">
              <a:buNone/>
            </a:pPr>
            <a:endParaRPr lang="fr-FR" sz="2000" b="1" dirty="0">
              <a:solidFill>
                <a:srgbClr val="951B81"/>
              </a:solidFill>
            </a:endParaRPr>
          </a:p>
        </p:txBody>
      </p:sp>
      <p:sp>
        <p:nvSpPr>
          <p:cNvPr id="4" name="Espace réservé de la date 3">
            <a:extLst>
              <a:ext uri="{FF2B5EF4-FFF2-40B4-BE49-F238E27FC236}">
                <a16:creationId xmlns:a16="http://schemas.microsoft.com/office/drawing/2014/main" id="{2084C1FB-A043-8822-2C3D-4B6F86F7F3A6}"/>
              </a:ext>
            </a:extLst>
          </p:cNvPr>
          <p:cNvSpPr>
            <a:spLocks noGrp="1"/>
          </p:cNvSpPr>
          <p:nvPr>
            <p:ph type="dt" sz="half" idx="2"/>
          </p:nvPr>
        </p:nvSpPr>
        <p:spPr/>
        <p:txBody>
          <a:bodyPr/>
          <a:lstStyle/>
          <a:p>
            <a:r>
              <a:rPr lang="fr-FR" dirty="0"/>
              <a:t>5 février 2026</a:t>
            </a:r>
          </a:p>
        </p:txBody>
      </p:sp>
      <p:sp>
        <p:nvSpPr>
          <p:cNvPr id="6" name="Espace réservé du numéro de diapositive 5">
            <a:extLst>
              <a:ext uri="{FF2B5EF4-FFF2-40B4-BE49-F238E27FC236}">
                <a16:creationId xmlns:a16="http://schemas.microsoft.com/office/drawing/2014/main" id="{03A4B3F7-058E-58F6-47F7-97247200AD44}"/>
              </a:ext>
            </a:extLst>
          </p:cNvPr>
          <p:cNvSpPr>
            <a:spLocks noGrp="1"/>
          </p:cNvSpPr>
          <p:nvPr>
            <p:ph type="sldNum" sz="quarter" idx="4"/>
          </p:nvPr>
        </p:nvSpPr>
        <p:spPr/>
        <p:txBody>
          <a:bodyPr/>
          <a:lstStyle/>
          <a:p>
            <a:fld id="{0122D7F3-A425-4DC0-8E27-7F938E352BD0}" type="slidenum">
              <a:rPr lang="fr-FR" smtClean="0"/>
              <a:pPr/>
              <a:t>7</a:t>
            </a:fld>
            <a:endParaRPr lang="fr-FR" dirty="0"/>
          </a:p>
        </p:txBody>
      </p:sp>
      <p:sp>
        <p:nvSpPr>
          <p:cNvPr id="7" name="Espace réservé du pied de page 4">
            <a:extLst>
              <a:ext uri="{FF2B5EF4-FFF2-40B4-BE49-F238E27FC236}">
                <a16:creationId xmlns:a16="http://schemas.microsoft.com/office/drawing/2014/main" id="{BB63AD0E-AC37-4DE5-83CD-5BF3BE9FA9F0}"/>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8" name="Rectangle 7">
            <a:extLst>
              <a:ext uri="{FF2B5EF4-FFF2-40B4-BE49-F238E27FC236}">
                <a16:creationId xmlns:a16="http://schemas.microsoft.com/office/drawing/2014/main" id="{8F7CF685-522F-F40F-EB7E-67B2D3EFAF2F}"/>
              </a:ext>
            </a:extLst>
          </p:cNvPr>
          <p:cNvSpPr/>
          <p:nvPr/>
        </p:nvSpPr>
        <p:spPr>
          <a:xfrm>
            <a:off x="9724913" y="484095"/>
            <a:ext cx="2381362" cy="2944906"/>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Ambition carrières et droits</a:t>
            </a:r>
          </a:p>
          <a:p>
            <a:pPr marL="285750" indent="-285750">
              <a:buFont typeface="Wingdings" panose="05000000000000000000" pitchFamily="2" charset="2"/>
              <a:buChar char="§"/>
            </a:pPr>
            <a:r>
              <a:rPr lang="fr-FR" sz="1600" dirty="0">
                <a:solidFill>
                  <a:schemeClr val="tx1"/>
                </a:solidFill>
              </a:rPr>
              <a:t>Action sociale</a:t>
            </a:r>
          </a:p>
        </p:txBody>
      </p:sp>
    </p:spTree>
    <p:extLst>
      <p:ext uri="{BB962C8B-B14F-4D97-AF65-F5344CB8AC3E}">
        <p14:creationId xmlns:p14="http://schemas.microsoft.com/office/powerpoint/2010/main" val="307002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49418-4D3A-662B-FDEA-1CA653F61C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12AA371-0AFD-A41C-73F1-0D72B5F8E88A}"/>
              </a:ext>
            </a:extLst>
          </p:cNvPr>
          <p:cNvSpPr>
            <a:spLocks noGrp="1"/>
          </p:cNvSpPr>
          <p:nvPr>
            <p:ph type="title"/>
          </p:nvPr>
        </p:nvSpPr>
        <p:spPr/>
        <p:txBody>
          <a:bodyPr/>
          <a:lstStyle/>
          <a:p>
            <a:r>
              <a:rPr lang="fr-FR" sz="2200" dirty="0"/>
              <a:t>Filière Métier Individus – pôle Retraités</a:t>
            </a:r>
          </a:p>
        </p:txBody>
      </p:sp>
      <p:sp>
        <p:nvSpPr>
          <p:cNvPr id="3" name="Espace réservé du contenu 2">
            <a:extLst>
              <a:ext uri="{FF2B5EF4-FFF2-40B4-BE49-F238E27FC236}">
                <a16:creationId xmlns:a16="http://schemas.microsoft.com/office/drawing/2014/main" id="{144C092C-993B-4736-E5D9-2F4397C41DA9}"/>
              </a:ext>
            </a:extLst>
          </p:cNvPr>
          <p:cNvSpPr>
            <a:spLocks noGrp="1"/>
          </p:cNvSpPr>
          <p:nvPr>
            <p:ph idx="1"/>
          </p:nvPr>
        </p:nvSpPr>
        <p:spPr>
          <a:xfrm>
            <a:off x="323849" y="1555587"/>
            <a:ext cx="9401064" cy="4544331"/>
          </a:xfrm>
        </p:spPr>
        <p:txBody>
          <a:bodyPr>
            <a:noAutofit/>
          </a:bodyPr>
          <a:lstStyle/>
          <a:p>
            <a:pPr marL="0" indent="0">
              <a:buNone/>
            </a:pPr>
            <a:r>
              <a:rPr lang="fr-FR" sz="1800" b="1" dirty="0">
                <a:solidFill>
                  <a:srgbClr val="951B81"/>
                </a:solidFill>
              </a:rPr>
              <a:t>Processus pilotés</a:t>
            </a:r>
          </a:p>
          <a:p>
            <a:pPr marL="0" indent="0">
              <a:buNone/>
            </a:pPr>
            <a:endParaRPr lang="fr-FR" sz="500" dirty="0">
              <a:solidFill>
                <a:srgbClr val="951B81"/>
              </a:solidFill>
            </a:endParaRPr>
          </a:p>
          <a:p>
            <a:r>
              <a:rPr lang="fr-FR" sz="1800" b="1" dirty="0"/>
              <a:t>Sous-domaine : Gestion des allocataires</a:t>
            </a:r>
            <a:endParaRPr lang="fr-FR" sz="1800" dirty="0"/>
          </a:p>
          <a:p>
            <a:pPr lvl="1"/>
            <a:r>
              <a:rPr lang="fr-FR" sz="1600" dirty="0"/>
              <a:t>Processus Gestion des données Individus - autres : Gestion des moyens de Paiement, Gestion des tiers, Gestion des retenues obligatoires.</a:t>
            </a:r>
          </a:p>
          <a:p>
            <a:pPr lvl="1"/>
            <a:r>
              <a:rPr lang="fr-FR" sz="1600" dirty="0"/>
              <a:t>Processus Gestion des enquêtes allocataires</a:t>
            </a:r>
          </a:p>
          <a:p>
            <a:pPr marL="457200" lvl="1" indent="0">
              <a:buNone/>
            </a:pPr>
            <a:endParaRPr lang="fr-FR" sz="1600" dirty="0"/>
          </a:p>
          <a:p>
            <a:r>
              <a:rPr lang="fr-FR" sz="1800" b="1" dirty="0"/>
              <a:t>Sous-domaine : Vie de l'allocataire</a:t>
            </a:r>
            <a:endParaRPr lang="fr-FR" sz="1800" dirty="0"/>
          </a:p>
          <a:p>
            <a:pPr lvl="1"/>
            <a:r>
              <a:rPr lang="fr-FR" sz="1600" dirty="0"/>
              <a:t>Processus Paiement des allocations : Inscription de régularisations au compte de prestations, Inscription des allocations dues à l'échéance au compte de prestations, Versement des allocations, Déclaration des prélèvements sociaux et fiscaux, Gestion des incidents de paiement, Gestion du cumul emploi retraite</a:t>
            </a:r>
          </a:p>
          <a:p>
            <a:pPr lvl="1"/>
            <a:r>
              <a:rPr lang="fr-FR" sz="1600" dirty="0"/>
              <a:t>Processus Gestion du compte financier de l'allocataire : Recouvrement des indus d'allocations et de précomptes, Encaissement des entrées de fonds, Gestion des soldes créditeurs</a:t>
            </a:r>
            <a:endParaRPr lang="fr-FR" sz="1800" dirty="0"/>
          </a:p>
          <a:p>
            <a:pPr marL="0" indent="0">
              <a:buNone/>
            </a:pPr>
            <a:endParaRPr lang="fr-FR" sz="2000" b="1" dirty="0">
              <a:solidFill>
                <a:srgbClr val="951B81"/>
              </a:solidFill>
            </a:endParaRPr>
          </a:p>
        </p:txBody>
      </p:sp>
      <p:sp>
        <p:nvSpPr>
          <p:cNvPr id="4" name="Espace réservé de la date 3">
            <a:extLst>
              <a:ext uri="{FF2B5EF4-FFF2-40B4-BE49-F238E27FC236}">
                <a16:creationId xmlns:a16="http://schemas.microsoft.com/office/drawing/2014/main" id="{5E423673-5EB1-E992-548B-241753518AD6}"/>
              </a:ext>
            </a:extLst>
          </p:cNvPr>
          <p:cNvSpPr>
            <a:spLocks noGrp="1"/>
          </p:cNvSpPr>
          <p:nvPr>
            <p:ph type="dt" sz="half" idx="2"/>
          </p:nvPr>
        </p:nvSpPr>
        <p:spPr/>
        <p:txBody>
          <a:bodyPr/>
          <a:lstStyle/>
          <a:p>
            <a:r>
              <a:rPr lang="fr-FR" dirty="0"/>
              <a:t>5 février 2026</a:t>
            </a:r>
          </a:p>
        </p:txBody>
      </p:sp>
      <p:sp>
        <p:nvSpPr>
          <p:cNvPr id="6" name="Espace réservé du numéro de diapositive 5">
            <a:extLst>
              <a:ext uri="{FF2B5EF4-FFF2-40B4-BE49-F238E27FC236}">
                <a16:creationId xmlns:a16="http://schemas.microsoft.com/office/drawing/2014/main" id="{0124362E-1EFB-ADAC-0E53-BBBCB349D08C}"/>
              </a:ext>
            </a:extLst>
          </p:cNvPr>
          <p:cNvSpPr>
            <a:spLocks noGrp="1"/>
          </p:cNvSpPr>
          <p:nvPr>
            <p:ph type="sldNum" sz="quarter" idx="4"/>
          </p:nvPr>
        </p:nvSpPr>
        <p:spPr/>
        <p:txBody>
          <a:bodyPr/>
          <a:lstStyle/>
          <a:p>
            <a:fld id="{0122D7F3-A425-4DC0-8E27-7F938E352BD0}" type="slidenum">
              <a:rPr lang="fr-FR" smtClean="0"/>
              <a:pPr/>
              <a:t>8</a:t>
            </a:fld>
            <a:endParaRPr lang="fr-FR" dirty="0"/>
          </a:p>
        </p:txBody>
      </p:sp>
      <p:sp>
        <p:nvSpPr>
          <p:cNvPr id="7" name="Espace réservé du pied de page 4">
            <a:extLst>
              <a:ext uri="{FF2B5EF4-FFF2-40B4-BE49-F238E27FC236}">
                <a16:creationId xmlns:a16="http://schemas.microsoft.com/office/drawing/2014/main" id="{286F6295-BA62-E605-F74C-6DD7F290678E}"/>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8" name="Rectangle 7">
            <a:extLst>
              <a:ext uri="{FF2B5EF4-FFF2-40B4-BE49-F238E27FC236}">
                <a16:creationId xmlns:a16="http://schemas.microsoft.com/office/drawing/2014/main" id="{13E5214D-0C99-FD4D-EFD4-7C60D18A18CC}"/>
              </a:ext>
            </a:extLst>
          </p:cNvPr>
          <p:cNvSpPr/>
          <p:nvPr/>
        </p:nvSpPr>
        <p:spPr>
          <a:xfrm>
            <a:off x="9724913" y="484095"/>
            <a:ext cx="2381362" cy="2581834"/>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Ambition Retraités</a:t>
            </a:r>
          </a:p>
          <a:p>
            <a:pPr marL="285750" indent="-285750">
              <a:buFont typeface="Wingdings" panose="05000000000000000000" pitchFamily="2" charset="2"/>
              <a:buChar char="§"/>
            </a:pPr>
            <a:r>
              <a:rPr lang="fr-FR" sz="1600" dirty="0">
                <a:solidFill>
                  <a:schemeClr val="tx1"/>
                </a:solidFill>
              </a:rPr>
              <a:t>MCE inter-régimes</a:t>
            </a:r>
          </a:p>
          <a:p>
            <a:pPr marL="285750" indent="-285750">
              <a:buFont typeface="Wingdings" panose="05000000000000000000" pitchFamily="2" charset="2"/>
              <a:buChar char="§"/>
            </a:pPr>
            <a:r>
              <a:rPr lang="fr-FR" sz="1600" dirty="0">
                <a:solidFill>
                  <a:schemeClr val="tx1"/>
                </a:solidFill>
              </a:rPr>
              <a:t>Contrôle renforcé</a:t>
            </a:r>
          </a:p>
        </p:txBody>
      </p:sp>
    </p:spTree>
    <p:extLst>
      <p:ext uri="{BB962C8B-B14F-4D97-AF65-F5344CB8AC3E}">
        <p14:creationId xmlns:p14="http://schemas.microsoft.com/office/powerpoint/2010/main" val="1046799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6867A-5359-B336-EE71-A36194DA27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626ADE-11D0-DBFB-C2CA-C074808AA0A8}"/>
              </a:ext>
            </a:extLst>
          </p:cNvPr>
          <p:cNvSpPr>
            <a:spLocks noGrp="1"/>
          </p:cNvSpPr>
          <p:nvPr>
            <p:ph type="title"/>
          </p:nvPr>
        </p:nvSpPr>
        <p:spPr/>
        <p:txBody>
          <a:bodyPr/>
          <a:lstStyle/>
          <a:p>
            <a:r>
              <a:rPr lang="fr-FR" sz="2200" dirty="0"/>
              <a:t>Filière Métier Individus – pôle Efficience des opérations individus</a:t>
            </a:r>
          </a:p>
        </p:txBody>
      </p:sp>
      <p:sp>
        <p:nvSpPr>
          <p:cNvPr id="3" name="Espace réservé du contenu 2">
            <a:extLst>
              <a:ext uri="{FF2B5EF4-FFF2-40B4-BE49-F238E27FC236}">
                <a16:creationId xmlns:a16="http://schemas.microsoft.com/office/drawing/2014/main" id="{C4B4676F-6B68-3312-8314-07DD36DBDCE6}"/>
              </a:ext>
            </a:extLst>
          </p:cNvPr>
          <p:cNvSpPr>
            <a:spLocks noGrp="1"/>
          </p:cNvSpPr>
          <p:nvPr>
            <p:ph idx="1"/>
          </p:nvPr>
        </p:nvSpPr>
        <p:spPr>
          <a:xfrm>
            <a:off x="323849" y="1555587"/>
            <a:ext cx="9401064" cy="4544331"/>
          </a:xfrm>
        </p:spPr>
        <p:txBody>
          <a:bodyPr>
            <a:noAutofit/>
          </a:bodyPr>
          <a:lstStyle/>
          <a:p>
            <a:pPr marL="0" indent="0">
              <a:buNone/>
            </a:pPr>
            <a:r>
              <a:rPr lang="fr-FR" sz="1800" b="1" dirty="0">
                <a:solidFill>
                  <a:srgbClr val="951B81"/>
                </a:solidFill>
              </a:rPr>
              <a:t>Le pôle exerce deux activités pour le domaine Individus :</a:t>
            </a:r>
            <a:br>
              <a:rPr lang="fr-FR" dirty="0"/>
            </a:br>
            <a:endParaRPr lang="fr-FR" sz="500" dirty="0"/>
          </a:p>
          <a:p>
            <a:r>
              <a:rPr lang="fr-FR" sz="1800" b="1" dirty="0"/>
              <a:t>Production Métier</a:t>
            </a:r>
            <a:endParaRPr lang="fr-FR" sz="1800" dirty="0"/>
          </a:p>
          <a:p>
            <a:pPr lvl="1"/>
            <a:r>
              <a:rPr lang="fr-FR" sz="1600" dirty="0"/>
              <a:t>Piloter la production métier (suivi des traitements de masse, opérations spécifiques de rattrapage, consignes de gestion)</a:t>
            </a:r>
          </a:p>
          <a:p>
            <a:pPr lvl="1"/>
            <a:r>
              <a:rPr lang="fr-FR" sz="1600" dirty="0"/>
              <a:t>Traiter les tickets d’incidents remontés par les IRC (assistance métier principalement)</a:t>
            </a:r>
          </a:p>
          <a:p>
            <a:pPr lvl="1"/>
            <a:r>
              <a:rPr lang="fr-FR" sz="1600" dirty="0"/>
              <a:t>Phase de </a:t>
            </a:r>
            <a:r>
              <a:rPr lang="fr-FR" sz="1600" dirty="0" err="1"/>
              <a:t>pré-production</a:t>
            </a:r>
            <a:r>
              <a:rPr lang="fr-FR" sz="1600" dirty="0"/>
              <a:t> : derniers contrôles de cohérence avant montée de production des versions applicatives</a:t>
            </a:r>
          </a:p>
          <a:p>
            <a:pPr lvl="1"/>
            <a:endParaRPr lang="fr-FR" sz="400" dirty="0"/>
          </a:p>
          <a:p>
            <a:r>
              <a:rPr lang="fr-FR" sz="1800" b="1" dirty="0"/>
              <a:t>Recettes Métier </a:t>
            </a:r>
            <a:endParaRPr lang="fr-FR" sz="1800" dirty="0"/>
          </a:p>
          <a:p>
            <a:pPr lvl="1"/>
            <a:r>
              <a:rPr lang="fr-FR" sz="1600" dirty="0"/>
              <a:t>Préparer la recette : stratégie de recette et jeux de données associés</a:t>
            </a:r>
          </a:p>
          <a:p>
            <a:pPr lvl="1"/>
            <a:r>
              <a:rPr lang="fr-FR" sz="1600" dirty="0"/>
              <a:t>Exécuter la recette : dès que l’environnement est livré et qualifié, exécution de la recette suivant les cas de tests envisagés et vérification des anomalies</a:t>
            </a:r>
          </a:p>
          <a:p>
            <a:pPr lvl="1"/>
            <a:r>
              <a:rPr lang="fr-FR" sz="1600" dirty="0"/>
              <a:t>Sécuriser les montées de version des applicatifs et statuer pour la mise en production : PV de recette réalisé avec les MOA</a:t>
            </a:r>
          </a:p>
          <a:p>
            <a:pPr lvl="1"/>
            <a:endParaRPr lang="fr-FR" sz="400" dirty="0"/>
          </a:p>
          <a:p>
            <a:r>
              <a:rPr lang="fr-FR" sz="1800" b="1" dirty="0"/>
              <a:t>Par ailleurs, une équipe conduit des projets transverses d’amélioration </a:t>
            </a:r>
            <a:r>
              <a:rPr lang="fr-FR" sz="1800" dirty="0"/>
              <a:t> </a:t>
            </a:r>
          </a:p>
          <a:p>
            <a:endParaRPr lang="fr-FR" sz="1800" dirty="0"/>
          </a:p>
        </p:txBody>
      </p:sp>
      <p:sp>
        <p:nvSpPr>
          <p:cNvPr id="4" name="Espace réservé de la date 3">
            <a:extLst>
              <a:ext uri="{FF2B5EF4-FFF2-40B4-BE49-F238E27FC236}">
                <a16:creationId xmlns:a16="http://schemas.microsoft.com/office/drawing/2014/main" id="{3B95BC36-DCDD-20C2-B95D-5DD3CE676046}"/>
              </a:ext>
            </a:extLst>
          </p:cNvPr>
          <p:cNvSpPr>
            <a:spLocks noGrp="1"/>
          </p:cNvSpPr>
          <p:nvPr>
            <p:ph type="dt" sz="half" idx="2"/>
          </p:nvPr>
        </p:nvSpPr>
        <p:spPr/>
        <p:txBody>
          <a:bodyPr/>
          <a:lstStyle/>
          <a:p>
            <a:r>
              <a:rPr lang="fr-FR" dirty="0"/>
              <a:t>5 février 2026</a:t>
            </a:r>
          </a:p>
        </p:txBody>
      </p:sp>
      <p:sp>
        <p:nvSpPr>
          <p:cNvPr id="6" name="Espace réservé du numéro de diapositive 5">
            <a:extLst>
              <a:ext uri="{FF2B5EF4-FFF2-40B4-BE49-F238E27FC236}">
                <a16:creationId xmlns:a16="http://schemas.microsoft.com/office/drawing/2014/main" id="{FD033180-D2E8-EF84-D541-2CE22C37ECBE}"/>
              </a:ext>
            </a:extLst>
          </p:cNvPr>
          <p:cNvSpPr>
            <a:spLocks noGrp="1"/>
          </p:cNvSpPr>
          <p:nvPr>
            <p:ph type="sldNum" sz="quarter" idx="4"/>
          </p:nvPr>
        </p:nvSpPr>
        <p:spPr/>
        <p:txBody>
          <a:bodyPr/>
          <a:lstStyle/>
          <a:p>
            <a:fld id="{0122D7F3-A425-4DC0-8E27-7F938E352BD0}" type="slidenum">
              <a:rPr lang="fr-FR" smtClean="0"/>
              <a:pPr/>
              <a:t>9</a:t>
            </a:fld>
            <a:endParaRPr lang="fr-FR" dirty="0"/>
          </a:p>
        </p:txBody>
      </p:sp>
      <p:sp>
        <p:nvSpPr>
          <p:cNvPr id="7" name="Espace réservé du pied de page 4">
            <a:extLst>
              <a:ext uri="{FF2B5EF4-FFF2-40B4-BE49-F238E27FC236}">
                <a16:creationId xmlns:a16="http://schemas.microsoft.com/office/drawing/2014/main" id="{62D00652-B832-FBD4-5802-F90613F609F9}"/>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8" name="Rectangle 7">
            <a:extLst>
              <a:ext uri="{FF2B5EF4-FFF2-40B4-BE49-F238E27FC236}">
                <a16:creationId xmlns:a16="http://schemas.microsoft.com/office/drawing/2014/main" id="{5992E2D9-6F90-950A-DAEA-A1BC8C796B3C}"/>
              </a:ext>
            </a:extLst>
          </p:cNvPr>
          <p:cNvSpPr/>
          <p:nvPr/>
        </p:nvSpPr>
        <p:spPr>
          <a:xfrm>
            <a:off x="9724913" y="484095"/>
            <a:ext cx="2381362" cy="2581834"/>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Contribue à l’ensemble des projets particuliers</a:t>
            </a:r>
          </a:p>
        </p:txBody>
      </p:sp>
    </p:spTree>
    <p:extLst>
      <p:ext uri="{BB962C8B-B14F-4D97-AF65-F5344CB8AC3E}">
        <p14:creationId xmlns:p14="http://schemas.microsoft.com/office/powerpoint/2010/main" val="656395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DCBC0-27E5-431C-E0F2-7179C7C9D9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68C30B-7101-BA59-62C7-3A898BA95760}"/>
              </a:ext>
            </a:extLst>
          </p:cNvPr>
          <p:cNvSpPr>
            <a:spLocks noGrp="1"/>
          </p:cNvSpPr>
          <p:nvPr>
            <p:ph type="title"/>
          </p:nvPr>
        </p:nvSpPr>
        <p:spPr/>
        <p:txBody>
          <a:bodyPr/>
          <a:lstStyle/>
          <a:p>
            <a:r>
              <a:rPr lang="fr-FR" sz="2200" dirty="0"/>
              <a:t>Unité : Expérience Client Particulier</a:t>
            </a:r>
          </a:p>
        </p:txBody>
      </p:sp>
      <p:sp>
        <p:nvSpPr>
          <p:cNvPr id="3" name="Espace réservé du contenu 2">
            <a:extLst>
              <a:ext uri="{FF2B5EF4-FFF2-40B4-BE49-F238E27FC236}">
                <a16:creationId xmlns:a16="http://schemas.microsoft.com/office/drawing/2014/main" id="{B21FDD13-F1D9-E9CD-F8A1-6C3DBBE7BCC1}"/>
              </a:ext>
            </a:extLst>
          </p:cNvPr>
          <p:cNvSpPr>
            <a:spLocks noGrp="1"/>
          </p:cNvSpPr>
          <p:nvPr>
            <p:ph idx="1"/>
          </p:nvPr>
        </p:nvSpPr>
        <p:spPr>
          <a:xfrm>
            <a:off x="323848" y="1577101"/>
            <a:ext cx="11660171" cy="4544331"/>
          </a:xfrm>
        </p:spPr>
        <p:txBody>
          <a:bodyPr>
            <a:noAutofit/>
          </a:bodyPr>
          <a:lstStyle/>
          <a:p>
            <a:pPr>
              <a:lnSpc>
                <a:spcPts val="1700"/>
              </a:lnSpc>
            </a:pPr>
            <a:r>
              <a:rPr lang="fr-FR" sz="1800" dirty="0"/>
              <a:t>La création de cette unité s’inscrit dans la volonté de capitaliser et d’améliorer les services et parcours clients, de mettre en œuvre une démarche Qualité de pilotage des différents produits permettant d’intégrer au quotidien les remontées par ces différents canaux clients dans la gestion des processus. </a:t>
            </a:r>
          </a:p>
          <a:p>
            <a:pPr>
              <a:lnSpc>
                <a:spcPts val="1700"/>
              </a:lnSpc>
            </a:pPr>
            <a:endParaRPr lang="fr-FR" sz="1800" b="1" dirty="0"/>
          </a:p>
          <a:p>
            <a:pPr>
              <a:lnSpc>
                <a:spcPts val="1700"/>
              </a:lnSpc>
            </a:pPr>
            <a:r>
              <a:rPr lang="fr-FR" sz="1800" b="1" dirty="0"/>
              <a:t>Cette Unité est garante : </a:t>
            </a:r>
            <a:endParaRPr lang="fr-FR" sz="1800" dirty="0"/>
          </a:p>
          <a:p>
            <a:pPr lvl="1">
              <a:lnSpc>
                <a:spcPts val="1700"/>
              </a:lnSpc>
            </a:pPr>
            <a:r>
              <a:rPr lang="fr-FR" sz="1600" dirty="0"/>
              <a:t>de l’installation d’un service client reconnu et différenciant en constante adaptation</a:t>
            </a:r>
          </a:p>
          <a:p>
            <a:pPr lvl="1">
              <a:lnSpc>
                <a:spcPts val="1700"/>
              </a:lnSpc>
            </a:pPr>
            <a:r>
              <a:rPr lang="fr-FR" sz="1600" dirty="0"/>
              <a:t>de la mise en place d’une offre différenciante par rapport aux autres organismes</a:t>
            </a:r>
          </a:p>
          <a:p>
            <a:pPr lvl="1">
              <a:lnSpc>
                <a:spcPts val="1700"/>
              </a:lnSpc>
            </a:pPr>
            <a:r>
              <a:rPr lang="fr-FR" sz="1600" dirty="0"/>
              <a:t>de la promotion des services aux côtés des IRC</a:t>
            </a:r>
          </a:p>
          <a:p>
            <a:pPr lvl="1">
              <a:lnSpc>
                <a:spcPts val="1700"/>
              </a:lnSpc>
            </a:pPr>
            <a:r>
              <a:rPr lang="fr-FR" sz="1600" dirty="0"/>
              <a:t>de l’efficience des parcours clients, simplifiés et adaptés aux besoins</a:t>
            </a:r>
          </a:p>
          <a:p>
            <a:pPr lvl="1">
              <a:lnSpc>
                <a:spcPts val="1700"/>
              </a:lnSpc>
            </a:pPr>
            <a:r>
              <a:rPr lang="fr-FR" sz="1600" dirty="0"/>
              <a:t>d’un service qui donne confiance aux clients dans le régime grâce à des informations fiables et régulières.</a:t>
            </a:r>
          </a:p>
          <a:p>
            <a:pPr lvl="1">
              <a:lnSpc>
                <a:spcPts val="1700"/>
              </a:lnSpc>
            </a:pPr>
            <a:endParaRPr lang="fr-FR" sz="1600" dirty="0"/>
          </a:p>
          <a:p>
            <a:pPr>
              <a:lnSpc>
                <a:spcPts val="1700"/>
              </a:lnSpc>
            </a:pPr>
            <a:r>
              <a:rPr lang="fr-FR" sz="1800" dirty="0"/>
              <a:t>​​​​​​​​​​​​​​​​​​​​​​​​​​​​​​​​​​​​​​​​​​​​​​​​​​​​</a:t>
            </a:r>
            <a:r>
              <a:rPr lang="fr-FR" sz="1800" b="1" dirty="0"/>
              <a:t>Cette unité veille : </a:t>
            </a:r>
            <a:endParaRPr lang="fr-FR" sz="1800" dirty="0"/>
          </a:p>
          <a:p>
            <a:pPr lvl="1">
              <a:lnSpc>
                <a:spcPts val="1700"/>
              </a:lnSpc>
            </a:pPr>
            <a:r>
              <a:rPr lang="fr-FR" sz="1600" b="1" dirty="0"/>
              <a:t>au bon fonctionnement du Réseau Conseil Retraite (RCR)</a:t>
            </a:r>
            <a:r>
              <a:rPr lang="fr-FR" sz="1600" dirty="0"/>
              <a:t>, avec des « pilotes de canal » issus des institutions (le RCR étant composé de 3 canaux : canal Acquisition, gérant les courriers papiers entrants ; canal Agences, gérant l’accueil et le service aux clients en agence ; canal Téléphone / mail).</a:t>
            </a:r>
          </a:p>
          <a:p>
            <a:pPr lvl="1">
              <a:lnSpc>
                <a:spcPts val="1700"/>
              </a:lnSpc>
            </a:pPr>
            <a:r>
              <a:rPr lang="fr-FR" sz="1600" b="1" dirty="0"/>
              <a:t>à la plus grande proximité avec nos clients et assurés</a:t>
            </a:r>
            <a:r>
              <a:rPr lang="fr-FR" sz="1600" dirty="0"/>
              <a:t>, en les tenant informés des modifications apportées à leur compte ou de l’avancement du traitement de leur demande, en les interrogeant régulièrement sur les améliorations à apporter à nos processus.</a:t>
            </a:r>
          </a:p>
          <a:p>
            <a:pPr lvl="1">
              <a:lnSpc>
                <a:spcPts val="1700"/>
              </a:lnSpc>
            </a:pPr>
            <a:r>
              <a:rPr lang="fr-FR" sz="1600" b="1" dirty="0"/>
              <a:t>à la création de parcours et conseils adaptés et personnalisés (actifs, futurs retraités, retraités)</a:t>
            </a:r>
            <a:r>
              <a:rPr lang="fr-FR" sz="1600" dirty="0"/>
              <a:t> aussi bien, dans la gestion de leurs droits que dans l’offre de service d’accompagnement social, en segmentant notre portefeuille d’assurés.</a:t>
            </a:r>
          </a:p>
          <a:p>
            <a:pPr>
              <a:lnSpc>
                <a:spcPts val="1700"/>
              </a:lnSpc>
            </a:pPr>
            <a:endParaRPr lang="fr-FR" sz="1100" dirty="0"/>
          </a:p>
        </p:txBody>
      </p:sp>
      <p:sp>
        <p:nvSpPr>
          <p:cNvPr id="6" name="Espace réservé du numéro de diapositive 5">
            <a:extLst>
              <a:ext uri="{FF2B5EF4-FFF2-40B4-BE49-F238E27FC236}">
                <a16:creationId xmlns:a16="http://schemas.microsoft.com/office/drawing/2014/main" id="{13141F73-6F5D-6802-E1C7-154E54E80333}"/>
              </a:ext>
            </a:extLst>
          </p:cNvPr>
          <p:cNvSpPr>
            <a:spLocks noGrp="1"/>
          </p:cNvSpPr>
          <p:nvPr>
            <p:ph type="sldNum" sz="quarter" idx="4"/>
          </p:nvPr>
        </p:nvSpPr>
        <p:spPr/>
        <p:txBody>
          <a:bodyPr/>
          <a:lstStyle/>
          <a:p>
            <a:fld id="{0122D7F3-A425-4DC0-8E27-7F938E352BD0}" type="slidenum">
              <a:rPr lang="fr-FR" smtClean="0"/>
              <a:pPr/>
              <a:t>10</a:t>
            </a:fld>
            <a:endParaRPr lang="fr-FR" dirty="0"/>
          </a:p>
        </p:txBody>
      </p:sp>
      <p:sp>
        <p:nvSpPr>
          <p:cNvPr id="7" name="Espace réservé de la date 3">
            <a:extLst>
              <a:ext uri="{FF2B5EF4-FFF2-40B4-BE49-F238E27FC236}">
                <a16:creationId xmlns:a16="http://schemas.microsoft.com/office/drawing/2014/main" id="{F087BB65-0DF4-B3FE-8E56-47066912259E}"/>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BDFAF53F-3E2C-560D-0647-1001E86899E5}"/>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Tree>
    <p:extLst>
      <p:ext uri="{BB962C8B-B14F-4D97-AF65-F5344CB8AC3E}">
        <p14:creationId xmlns:p14="http://schemas.microsoft.com/office/powerpoint/2010/main" val="3723848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4A452-948B-9D5E-4CAB-0B938BB6BA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8C6B57-3966-062C-5B1C-0416B1B11C5D}"/>
              </a:ext>
            </a:extLst>
          </p:cNvPr>
          <p:cNvSpPr>
            <a:spLocks noGrp="1"/>
          </p:cNvSpPr>
          <p:nvPr>
            <p:ph type="title"/>
          </p:nvPr>
        </p:nvSpPr>
        <p:spPr/>
        <p:txBody>
          <a:bodyPr/>
          <a:lstStyle/>
          <a:p>
            <a:r>
              <a:rPr lang="fr-FR" sz="2200" dirty="0"/>
              <a:t>Expérience Client Particulier – pôle Satisfaction et voix du client</a:t>
            </a:r>
          </a:p>
        </p:txBody>
      </p:sp>
      <p:sp>
        <p:nvSpPr>
          <p:cNvPr id="3" name="Espace réservé du contenu 2">
            <a:extLst>
              <a:ext uri="{FF2B5EF4-FFF2-40B4-BE49-F238E27FC236}">
                <a16:creationId xmlns:a16="http://schemas.microsoft.com/office/drawing/2014/main" id="{0BB1BF74-0CF3-941F-4997-DC2B1AF7AA71}"/>
              </a:ext>
            </a:extLst>
          </p:cNvPr>
          <p:cNvSpPr>
            <a:spLocks noGrp="1"/>
          </p:cNvSpPr>
          <p:nvPr>
            <p:ph idx="1"/>
          </p:nvPr>
        </p:nvSpPr>
        <p:spPr>
          <a:xfrm>
            <a:off x="323848" y="1577101"/>
            <a:ext cx="9401065" cy="4544331"/>
          </a:xfrm>
        </p:spPr>
        <p:txBody>
          <a:bodyPr>
            <a:noAutofit/>
          </a:bodyPr>
          <a:lstStyle/>
          <a:p>
            <a:pPr marL="0" indent="0">
              <a:lnSpc>
                <a:spcPts val="1700"/>
              </a:lnSpc>
              <a:buNone/>
            </a:pPr>
            <a:r>
              <a:rPr lang="fr-FR" sz="1800" b="1" dirty="0">
                <a:solidFill>
                  <a:srgbClr val="951B81"/>
                </a:solidFill>
              </a:rPr>
              <a:t>Activités principales</a:t>
            </a:r>
            <a:endParaRPr lang="fr-FR" sz="500" dirty="0"/>
          </a:p>
          <a:p>
            <a:pPr>
              <a:lnSpc>
                <a:spcPts val="1700"/>
              </a:lnSpc>
            </a:pPr>
            <a:endParaRPr lang="fr-FR" sz="500" b="1" dirty="0"/>
          </a:p>
          <a:p>
            <a:r>
              <a:rPr lang="fr-FR" sz="1600" b="1" dirty="0"/>
              <a:t>Diffuser la Culture et la Voix du client</a:t>
            </a:r>
            <a:endParaRPr lang="fr-FR" sz="1600" dirty="0"/>
          </a:p>
          <a:p>
            <a:pPr lvl="1"/>
            <a:r>
              <a:rPr lang="fr-FR" sz="1400" dirty="0"/>
              <a:t>Commander et faire le brief de focus groups ciblés en fonction des priorités stratégiques définies, au pôle UX / UI et faire participer certains collaborateurs, partager les retours, les vidéos</a:t>
            </a:r>
          </a:p>
          <a:p>
            <a:pPr lvl="1"/>
            <a:r>
              <a:rPr lang="fr-FR" sz="1400" dirty="0"/>
              <a:t>Faire intervenir des personnes extérieures qui ont développé la culture client dans leur organisation pour inspiration</a:t>
            </a:r>
          </a:p>
          <a:p>
            <a:pPr lvl="1"/>
            <a:r>
              <a:rPr lang="fr-FR" sz="1400" dirty="0"/>
              <a:t>Organiser des Rendez-vous dans les agences, des écoutes CRC pour rencontrer et écouter des clients…</a:t>
            </a:r>
          </a:p>
          <a:p>
            <a:pPr marL="457200" lvl="1" indent="0">
              <a:buNone/>
            </a:pPr>
            <a:r>
              <a:rPr lang="fr-FR" sz="1400" dirty="0"/>
              <a:t> </a:t>
            </a:r>
          </a:p>
          <a:p>
            <a:r>
              <a:rPr lang="fr-FR" sz="1600" b="1" dirty="0"/>
              <a:t>Réaliser et consolider les résultats des enquêtes, verbatims, réclamations, médiations sur toute l’Expérience Client et par personae :</a:t>
            </a:r>
            <a:endParaRPr lang="fr-FR" sz="1600" dirty="0"/>
          </a:p>
          <a:p>
            <a:pPr lvl="1"/>
            <a:r>
              <a:rPr lang="fr-FR" sz="1400" dirty="0"/>
              <a:t>analyser, définir les plans d’action, commenter, diffuser</a:t>
            </a:r>
          </a:p>
          <a:p>
            <a:pPr lvl="1"/>
            <a:r>
              <a:rPr lang="fr-FR" sz="1400" dirty="0"/>
              <a:t>animer les équipes concernées pour que chacun en tire les actions correctives à apporter dans son domaine,</a:t>
            </a:r>
          </a:p>
          <a:p>
            <a:pPr lvl="1"/>
            <a:r>
              <a:rPr lang="fr-FR" sz="1400" dirty="0"/>
              <a:t>mesurer l’efficacité des actions entreprises via le tableau de bord</a:t>
            </a:r>
          </a:p>
          <a:p>
            <a:pPr marL="457200" lvl="1" indent="0">
              <a:buNone/>
            </a:pPr>
            <a:endParaRPr lang="fr-FR" sz="1400" dirty="0"/>
          </a:p>
          <a:p>
            <a:r>
              <a:rPr lang="fr-FR" sz="1600" b="1" dirty="0"/>
              <a:t>Piloter l’analyse de la data client au global en collaboration active avec les équipes qui disposent de la data (</a:t>
            </a:r>
            <a:r>
              <a:rPr lang="fr-FR" sz="1600" b="1" dirty="0" err="1"/>
              <a:t>datalab</a:t>
            </a:r>
            <a:r>
              <a:rPr lang="fr-FR" sz="1600" b="1" dirty="0"/>
              <a:t>, DT, </a:t>
            </a:r>
            <a:r>
              <a:rPr lang="fr-FR" sz="1600" b="1" dirty="0" err="1"/>
              <a:t>analytics</a:t>
            </a:r>
            <a:r>
              <a:rPr lang="fr-FR" sz="1600" b="1" dirty="0"/>
              <a:t>, RCR, CRM…)</a:t>
            </a:r>
            <a:endParaRPr lang="fr-FR" sz="1600" dirty="0"/>
          </a:p>
          <a:p>
            <a:endParaRPr lang="fr-FR" sz="1600" dirty="0"/>
          </a:p>
          <a:p>
            <a:r>
              <a:rPr lang="fr-FR" sz="1600" b="1" dirty="0"/>
              <a:t>Créer et animer un tableau de bord de pilotage synthétique de la stratégie d’Expérience Client en interaction avec toutes les parties prenantes</a:t>
            </a:r>
            <a:endParaRPr lang="fr-FR" sz="1600" dirty="0"/>
          </a:p>
          <a:p>
            <a:pPr>
              <a:lnSpc>
                <a:spcPts val="1700"/>
              </a:lnSpc>
            </a:pPr>
            <a:endParaRPr lang="fr-FR" sz="1200" b="1" dirty="0"/>
          </a:p>
        </p:txBody>
      </p:sp>
      <p:sp>
        <p:nvSpPr>
          <p:cNvPr id="6" name="Espace réservé du numéro de diapositive 5">
            <a:extLst>
              <a:ext uri="{FF2B5EF4-FFF2-40B4-BE49-F238E27FC236}">
                <a16:creationId xmlns:a16="http://schemas.microsoft.com/office/drawing/2014/main" id="{A9760B2D-0C22-6352-FC9A-866BCCD0F97A}"/>
              </a:ext>
            </a:extLst>
          </p:cNvPr>
          <p:cNvSpPr>
            <a:spLocks noGrp="1"/>
          </p:cNvSpPr>
          <p:nvPr>
            <p:ph type="sldNum" sz="quarter" idx="4"/>
          </p:nvPr>
        </p:nvSpPr>
        <p:spPr/>
        <p:txBody>
          <a:bodyPr/>
          <a:lstStyle/>
          <a:p>
            <a:fld id="{0122D7F3-A425-4DC0-8E27-7F938E352BD0}" type="slidenum">
              <a:rPr lang="fr-FR" smtClean="0"/>
              <a:pPr/>
              <a:t>11</a:t>
            </a:fld>
            <a:endParaRPr lang="fr-FR" dirty="0"/>
          </a:p>
        </p:txBody>
      </p:sp>
      <p:sp>
        <p:nvSpPr>
          <p:cNvPr id="7" name="Espace réservé de la date 3">
            <a:extLst>
              <a:ext uri="{FF2B5EF4-FFF2-40B4-BE49-F238E27FC236}">
                <a16:creationId xmlns:a16="http://schemas.microsoft.com/office/drawing/2014/main" id="{6036860C-E481-4A49-4CE1-ED6336674BC7}"/>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A667F4BB-8509-1A95-51C2-0D07BCCE7CAA}"/>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FFEBA032-7AA7-68E4-7B19-75F2933330B1}"/>
              </a:ext>
            </a:extLst>
          </p:cNvPr>
          <p:cNvSpPr/>
          <p:nvPr/>
        </p:nvSpPr>
        <p:spPr>
          <a:xfrm>
            <a:off x="9724913" y="484095"/>
            <a:ext cx="2381362" cy="2581834"/>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Contribue à l’ensemble des projets de l’unité ECP</a:t>
            </a:r>
          </a:p>
        </p:txBody>
      </p:sp>
    </p:spTree>
    <p:extLst>
      <p:ext uri="{BB962C8B-B14F-4D97-AF65-F5344CB8AC3E}">
        <p14:creationId xmlns:p14="http://schemas.microsoft.com/office/powerpoint/2010/main" val="2138988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91D26-5C8A-60FC-E418-B4E35F5632C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D91CF5-0E8D-A4F8-337B-F6FCDBECB3AA}"/>
              </a:ext>
            </a:extLst>
          </p:cNvPr>
          <p:cNvSpPr>
            <a:spLocks noGrp="1"/>
          </p:cNvSpPr>
          <p:nvPr>
            <p:ph type="title"/>
          </p:nvPr>
        </p:nvSpPr>
        <p:spPr>
          <a:xfrm>
            <a:off x="323850" y="669093"/>
            <a:ext cx="9401063" cy="651082"/>
          </a:xfrm>
        </p:spPr>
        <p:txBody>
          <a:bodyPr/>
          <a:lstStyle/>
          <a:p>
            <a:r>
              <a:rPr lang="fr-FR" sz="2200" dirty="0"/>
              <a:t>Expérience Client Particulier – pôle Marketing Opérationnel Clients Particuliers</a:t>
            </a:r>
          </a:p>
        </p:txBody>
      </p:sp>
      <p:sp>
        <p:nvSpPr>
          <p:cNvPr id="3" name="Espace réservé du contenu 2">
            <a:extLst>
              <a:ext uri="{FF2B5EF4-FFF2-40B4-BE49-F238E27FC236}">
                <a16:creationId xmlns:a16="http://schemas.microsoft.com/office/drawing/2014/main" id="{7CC53B63-1043-19DF-3386-175FE3B4E818}"/>
              </a:ext>
            </a:extLst>
          </p:cNvPr>
          <p:cNvSpPr>
            <a:spLocks noGrp="1"/>
          </p:cNvSpPr>
          <p:nvPr>
            <p:ph idx="1"/>
          </p:nvPr>
        </p:nvSpPr>
        <p:spPr>
          <a:xfrm>
            <a:off x="323848" y="1577101"/>
            <a:ext cx="9401065" cy="4544331"/>
          </a:xfrm>
        </p:spPr>
        <p:txBody>
          <a:bodyPr>
            <a:noAutofit/>
          </a:bodyPr>
          <a:lstStyle/>
          <a:p>
            <a:pPr marL="0" indent="0">
              <a:lnSpc>
                <a:spcPts val="1700"/>
              </a:lnSpc>
              <a:buNone/>
            </a:pPr>
            <a:r>
              <a:rPr lang="fr-FR" sz="1800" b="1" dirty="0">
                <a:solidFill>
                  <a:srgbClr val="951B81"/>
                </a:solidFill>
              </a:rPr>
              <a:t>Activités principales</a:t>
            </a:r>
            <a:endParaRPr lang="fr-FR" sz="500" dirty="0"/>
          </a:p>
          <a:p>
            <a:pPr>
              <a:lnSpc>
                <a:spcPts val="1700"/>
              </a:lnSpc>
            </a:pPr>
            <a:endParaRPr lang="fr-FR" sz="1800" b="1" dirty="0"/>
          </a:p>
          <a:p>
            <a:pPr>
              <a:lnSpc>
                <a:spcPts val="1500"/>
              </a:lnSpc>
            </a:pPr>
            <a:r>
              <a:rPr lang="fr-FR" sz="1600" b="1" dirty="0"/>
              <a:t>Définir les parcours client en fonction des priorités des </a:t>
            </a:r>
            <a:r>
              <a:rPr lang="fr-FR" sz="1600" b="1" i="1" dirty="0" err="1"/>
              <a:t>personaes</a:t>
            </a:r>
            <a:r>
              <a:rPr lang="fr-FR" sz="1600" b="1" dirty="0"/>
              <a:t> clés définis selon la stratégie fixées 2023-2026 et l’analyse de la data réalisée</a:t>
            </a:r>
          </a:p>
        </p:txBody>
      </p:sp>
      <p:sp>
        <p:nvSpPr>
          <p:cNvPr id="6" name="Espace réservé du numéro de diapositive 5">
            <a:extLst>
              <a:ext uri="{FF2B5EF4-FFF2-40B4-BE49-F238E27FC236}">
                <a16:creationId xmlns:a16="http://schemas.microsoft.com/office/drawing/2014/main" id="{2B96E686-99F6-21FD-383F-A59CCEC55DE3}"/>
              </a:ext>
            </a:extLst>
          </p:cNvPr>
          <p:cNvSpPr>
            <a:spLocks noGrp="1"/>
          </p:cNvSpPr>
          <p:nvPr>
            <p:ph type="sldNum" sz="quarter" idx="4"/>
          </p:nvPr>
        </p:nvSpPr>
        <p:spPr/>
        <p:txBody>
          <a:bodyPr/>
          <a:lstStyle/>
          <a:p>
            <a:fld id="{0122D7F3-A425-4DC0-8E27-7F938E352BD0}" type="slidenum">
              <a:rPr lang="fr-FR" smtClean="0"/>
              <a:pPr/>
              <a:t>12</a:t>
            </a:fld>
            <a:endParaRPr lang="fr-FR" dirty="0"/>
          </a:p>
        </p:txBody>
      </p:sp>
      <p:sp>
        <p:nvSpPr>
          <p:cNvPr id="7" name="Espace réservé de la date 3">
            <a:extLst>
              <a:ext uri="{FF2B5EF4-FFF2-40B4-BE49-F238E27FC236}">
                <a16:creationId xmlns:a16="http://schemas.microsoft.com/office/drawing/2014/main" id="{621130D2-C55D-7A3F-8CCE-81F360A62FBC}"/>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612CCA9E-F0A1-19AF-8953-F453EE12CED7}"/>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FD76800F-07D3-E50D-9EF2-FFDFA3D6F538}"/>
              </a:ext>
            </a:extLst>
          </p:cNvPr>
          <p:cNvSpPr/>
          <p:nvPr/>
        </p:nvSpPr>
        <p:spPr>
          <a:xfrm>
            <a:off x="9724913" y="484095"/>
            <a:ext cx="2381362" cy="236668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Parcours et offre de services clients individus</a:t>
            </a:r>
          </a:p>
          <a:p>
            <a:pPr marL="285750" indent="-285750">
              <a:buFont typeface="Wingdings" panose="05000000000000000000" pitchFamily="2" charset="2"/>
              <a:buChar char="§"/>
            </a:pPr>
            <a:r>
              <a:rPr lang="fr-FR" sz="1600" dirty="0">
                <a:solidFill>
                  <a:schemeClr val="tx1"/>
                </a:solidFill>
              </a:rPr>
              <a:t>Contribue à l’ensemble des projets de l’unité ECP</a:t>
            </a:r>
          </a:p>
        </p:txBody>
      </p:sp>
      <p:sp>
        <p:nvSpPr>
          <p:cNvPr id="10" name="Espace réservé du contenu 2">
            <a:extLst>
              <a:ext uri="{FF2B5EF4-FFF2-40B4-BE49-F238E27FC236}">
                <a16:creationId xmlns:a16="http://schemas.microsoft.com/office/drawing/2014/main" id="{3C0ECF08-D5D7-96A3-C0FF-010910CA6147}"/>
              </a:ext>
            </a:extLst>
          </p:cNvPr>
          <p:cNvSpPr txBox="1">
            <a:spLocks/>
          </p:cNvSpPr>
          <p:nvPr/>
        </p:nvSpPr>
        <p:spPr>
          <a:xfrm>
            <a:off x="323848" y="2331922"/>
            <a:ext cx="11660171" cy="454433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spcAft>
                <a:spcPts val="600"/>
              </a:spcAft>
              <a:buClr>
                <a:schemeClr val="tx2"/>
              </a:buClr>
              <a:buFont typeface="Arial" panose="020B0604020202020204" pitchFamily="34" charset="0"/>
              <a:buNone/>
              <a:defRPr sz="1600" kern="1200">
                <a:solidFill>
                  <a:schemeClr val="tx1"/>
                </a:solidFill>
                <a:latin typeface="Montserrat" panose="000005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700"/>
              </a:lnSpc>
            </a:pPr>
            <a:endParaRPr lang="fr-FR" sz="1800" b="1" dirty="0"/>
          </a:p>
          <a:p>
            <a:pPr>
              <a:lnSpc>
                <a:spcPts val="1500"/>
              </a:lnSpc>
            </a:pPr>
            <a:r>
              <a:rPr lang="fr-FR" sz="1600" b="1" dirty="0"/>
              <a:t>Créer et piloter le catalogue d’Offres de services digitaux en propre et des partenaires                                                      pour une intégration optimisée dans la chaine de valeur Agirc-Arrco</a:t>
            </a:r>
            <a:endParaRPr lang="fr-FR" sz="1600" dirty="0"/>
          </a:p>
          <a:p>
            <a:pPr lvl="1">
              <a:lnSpc>
                <a:spcPts val="1500"/>
              </a:lnSpc>
            </a:pPr>
            <a:r>
              <a:rPr lang="fr-FR" sz="1400" dirty="0"/>
              <a:t>Définir le plan d’optimisation des offres existantes et des informations clients personnalisées associées en fonction des analyses de datas clients et attentes des clients – avec le pôle UX/UI et la DSI si elle est impliquée</a:t>
            </a:r>
          </a:p>
          <a:p>
            <a:pPr lvl="1">
              <a:lnSpc>
                <a:spcPts val="1500"/>
              </a:lnSpc>
            </a:pPr>
            <a:r>
              <a:rPr lang="fr-FR" sz="1400" dirty="0"/>
              <a:t>Avoir la visibilité globale des évolutions à venir en fonction de la stratégie Expérience Client et de la trajectoire fixée – visibilité partagée avec les parties prenantes (FMI, DSI, RCR) [arbitrage DSI / DPR le cas échéant]</a:t>
            </a:r>
          </a:p>
          <a:p>
            <a:pPr lvl="1">
              <a:lnSpc>
                <a:spcPts val="1500"/>
              </a:lnSpc>
            </a:pPr>
            <a:r>
              <a:rPr lang="fr-FR" sz="1400" dirty="0"/>
              <a:t>Maintenir et prioriser l’évolution des offres et services digitaux existants (études, conception, recette, change, SPM)</a:t>
            </a:r>
          </a:p>
          <a:p>
            <a:pPr lvl="1">
              <a:lnSpc>
                <a:spcPts val="1500"/>
              </a:lnSpc>
            </a:pPr>
            <a:r>
              <a:rPr lang="fr-FR" sz="1400" dirty="0"/>
              <a:t>Exprimer aux partenaires les besoins d’évolution identifiés pour leurs services en coordination avec les acteurs internes (FMI)</a:t>
            </a:r>
          </a:p>
          <a:p>
            <a:pPr lvl="1">
              <a:lnSpc>
                <a:spcPts val="1500"/>
              </a:lnSpc>
            </a:pPr>
            <a:r>
              <a:rPr lang="fr-FR" sz="1400" dirty="0"/>
              <a:t>Être le représentant du client auprès des partenaires pour les projets de nouveaux services en coordination avec les acteurs internes (FMI)</a:t>
            </a:r>
          </a:p>
          <a:p>
            <a:pPr lvl="1">
              <a:lnSpc>
                <a:spcPts val="1500"/>
              </a:lnSpc>
            </a:pPr>
            <a:r>
              <a:rPr lang="fr-FR" sz="1400" dirty="0"/>
              <a:t>Réaliser une veille des services proposés par les partenaires</a:t>
            </a:r>
          </a:p>
          <a:p>
            <a:pPr marL="457200" lvl="1" indent="0">
              <a:lnSpc>
                <a:spcPts val="1500"/>
              </a:lnSpc>
              <a:buFont typeface="Arial" panose="020B0604020202020204" pitchFamily="34" charset="0"/>
              <a:buNone/>
            </a:pPr>
            <a:r>
              <a:rPr lang="fr-FR" sz="1400" dirty="0"/>
              <a:t> </a:t>
            </a:r>
          </a:p>
          <a:p>
            <a:pPr>
              <a:lnSpc>
                <a:spcPts val="1500"/>
              </a:lnSpc>
            </a:pPr>
            <a:r>
              <a:rPr lang="fr-FR" sz="1600" b="1" dirty="0"/>
              <a:t>Piloter la cohérence pour le Client des contenus tous canaux en lien :</a:t>
            </a:r>
            <a:endParaRPr lang="fr-FR" sz="1600" dirty="0"/>
          </a:p>
          <a:p>
            <a:pPr lvl="1">
              <a:lnSpc>
                <a:spcPts val="1500"/>
              </a:lnSpc>
            </a:pPr>
            <a:r>
              <a:rPr lang="fr-FR" sz="1400" dirty="0"/>
              <a:t>Avec la Direction de la communication pour faire évoluer les contenus Client de la partie institutionnelle en fonction des tests qualitatifs et quantitatifs clients</a:t>
            </a:r>
          </a:p>
          <a:p>
            <a:pPr lvl="1">
              <a:lnSpc>
                <a:spcPts val="1500"/>
              </a:lnSpc>
            </a:pPr>
            <a:r>
              <a:rPr lang="fr-FR" sz="1400" dirty="0"/>
              <a:t>Avec un workflow agile de proposition et de validation des contenus Client avec les diverses parties prenantes (Direction de la communication, FMI, RCR)</a:t>
            </a:r>
          </a:p>
          <a:p>
            <a:pPr marL="457200" lvl="1" indent="0">
              <a:lnSpc>
                <a:spcPts val="1500"/>
              </a:lnSpc>
              <a:buFont typeface="Arial" panose="020B0604020202020204" pitchFamily="34" charset="0"/>
              <a:buNone/>
            </a:pPr>
            <a:endParaRPr lang="fr-FR" sz="1400" dirty="0"/>
          </a:p>
          <a:p>
            <a:pPr>
              <a:lnSpc>
                <a:spcPts val="1500"/>
              </a:lnSpc>
            </a:pPr>
            <a:r>
              <a:rPr lang="fr-FR" sz="1600" b="1" dirty="0"/>
              <a:t>Concevoir des campagnes de communication client personnalisées proactives, en fonction des besoins clients identifiés sur chaque parcours type, avec les parties prenantes concernées</a:t>
            </a:r>
            <a:endParaRPr lang="fr-FR" sz="1600" dirty="0"/>
          </a:p>
        </p:txBody>
      </p:sp>
    </p:spTree>
    <p:extLst>
      <p:ext uri="{BB962C8B-B14F-4D97-AF65-F5344CB8AC3E}">
        <p14:creationId xmlns:p14="http://schemas.microsoft.com/office/powerpoint/2010/main" val="965672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2A49A-91C4-82CF-DCEF-A88874B19A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BFB924-A02D-56B0-CF0C-B61964D637FD}"/>
              </a:ext>
            </a:extLst>
          </p:cNvPr>
          <p:cNvSpPr>
            <a:spLocks noGrp="1"/>
          </p:cNvSpPr>
          <p:nvPr>
            <p:ph type="title"/>
          </p:nvPr>
        </p:nvSpPr>
        <p:spPr/>
        <p:txBody>
          <a:bodyPr/>
          <a:lstStyle/>
          <a:p>
            <a:r>
              <a:rPr lang="fr-FR" sz="2200" dirty="0"/>
              <a:t>Expérience Client Particulier – pôle Gestion de la relation                           omnicanale</a:t>
            </a:r>
          </a:p>
        </p:txBody>
      </p:sp>
      <p:sp>
        <p:nvSpPr>
          <p:cNvPr id="3" name="Espace réservé du contenu 2">
            <a:extLst>
              <a:ext uri="{FF2B5EF4-FFF2-40B4-BE49-F238E27FC236}">
                <a16:creationId xmlns:a16="http://schemas.microsoft.com/office/drawing/2014/main" id="{06452C23-F3E7-1002-9C85-C5F4CF176828}"/>
              </a:ext>
            </a:extLst>
          </p:cNvPr>
          <p:cNvSpPr>
            <a:spLocks noGrp="1"/>
          </p:cNvSpPr>
          <p:nvPr>
            <p:ph idx="1"/>
          </p:nvPr>
        </p:nvSpPr>
        <p:spPr>
          <a:xfrm>
            <a:off x="323848" y="1577101"/>
            <a:ext cx="9401065" cy="4544331"/>
          </a:xfrm>
        </p:spPr>
        <p:txBody>
          <a:bodyPr>
            <a:noAutofit/>
          </a:bodyPr>
          <a:lstStyle/>
          <a:p>
            <a:pPr marL="0" indent="0">
              <a:lnSpc>
                <a:spcPts val="1700"/>
              </a:lnSpc>
              <a:buNone/>
            </a:pPr>
            <a:r>
              <a:rPr lang="fr-FR" sz="1800" b="1" dirty="0">
                <a:solidFill>
                  <a:srgbClr val="951B81"/>
                </a:solidFill>
              </a:rPr>
              <a:t>Activités principales</a:t>
            </a:r>
            <a:endParaRPr lang="fr-FR" sz="500" dirty="0"/>
          </a:p>
          <a:p>
            <a:pPr>
              <a:lnSpc>
                <a:spcPts val="1700"/>
              </a:lnSpc>
            </a:pPr>
            <a:endParaRPr lang="fr-FR" sz="1800" b="1" dirty="0"/>
          </a:p>
          <a:p>
            <a:r>
              <a:rPr lang="fr-FR" sz="1600" b="1" dirty="0"/>
              <a:t>Réaliser la MOA  des outils de la Relation Client Particulier</a:t>
            </a:r>
            <a:r>
              <a:rPr lang="fr-FR" sz="1600" dirty="0"/>
              <a:t> Retraite et Action Sociale (plateforme relation client avec CRM, </a:t>
            </a:r>
            <a:r>
              <a:rPr lang="fr-FR" sz="1600" dirty="0" err="1"/>
              <a:t>Agendize</a:t>
            </a:r>
            <a:r>
              <a:rPr lang="fr-FR" sz="1600" dirty="0"/>
              <a:t>, téléphonie,  mais également les outils de campagnes clients ciblés, outil d’évaluation de la qualité…)</a:t>
            </a:r>
          </a:p>
          <a:p>
            <a:pPr lvl="1"/>
            <a:r>
              <a:rPr lang="fr-FR" sz="1400" dirty="0"/>
              <a:t>Réaliser le cadrage en cohérence avec la détermination des processus de « bout en bout », les recettes métier, l’accompagnement au change, le Suivi de production métier (MCO)</a:t>
            </a:r>
          </a:p>
          <a:p>
            <a:pPr lvl="1"/>
            <a:r>
              <a:rPr lang="fr-FR" sz="1400" dirty="0"/>
              <a:t>Développer les usages de la plateforme relation client  en intégrant des parcours personnalisés</a:t>
            </a:r>
          </a:p>
          <a:p>
            <a:pPr lvl="1"/>
            <a:r>
              <a:rPr lang="fr-FR" sz="1400" dirty="0"/>
              <a:t>Prioriser les évolutions des outils de la Relation Client en cohérence avec les besoins métiers; les objectifs définis par le marketing opérationnel et les orientations du RCR</a:t>
            </a:r>
          </a:p>
          <a:p>
            <a:pPr marL="457200" lvl="1" indent="0">
              <a:buNone/>
            </a:pPr>
            <a:endParaRPr lang="fr-FR" sz="1400" dirty="0"/>
          </a:p>
          <a:p>
            <a:r>
              <a:rPr lang="fr-FR" sz="1600" b="1" dirty="0"/>
              <a:t>Assurer la mise à disposition des outils de pilotage de l’activité pour le RCR</a:t>
            </a:r>
            <a:endParaRPr lang="fr-FR" sz="1600" dirty="0"/>
          </a:p>
          <a:p>
            <a:pPr marL="0" indent="0">
              <a:buNone/>
            </a:pPr>
            <a:endParaRPr lang="fr-FR" sz="1600" dirty="0"/>
          </a:p>
          <a:p>
            <a:r>
              <a:rPr lang="fr-FR" sz="1600" b="1" dirty="0"/>
              <a:t>Contribuer aux projets transverses</a:t>
            </a:r>
            <a:endParaRPr lang="fr-FR" sz="1600" dirty="0"/>
          </a:p>
          <a:p>
            <a:pPr lvl="1"/>
            <a:r>
              <a:rPr lang="fr-FR" sz="1400" dirty="0"/>
              <a:t>le projet de gestion des préférences de contact</a:t>
            </a:r>
          </a:p>
          <a:p>
            <a:pPr lvl="1"/>
            <a:r>
              <a:rPr lang="fr-FR" sz="1400" dirty="0"/>
              <a:t>la gestion du consentement</a:t>
            </a:r>
          </a:p>
          <a:p>
            <a:pPr lvl="1"/>
            <a:r>
              <a:rPr lang="fr-FR" sz="1400" dirty="0"/>
              <a:t>la proactivité sortante</a:t>
            </a:r>
          </a:p>
          <a:p>
            <a:pPr>
              <a:lnSpc>
                <a:spcPts val="1500"/>
              </a:lnSpc>
            </a:pPr>
            <a:endParaRPr lang="fr-FR" sz="1600" b="1" dirty="0"/>
          </a:p>
        </p:txBody>
      </p:sp>
      <p:sp>
        <p:nvSpPr>
          <p:cNvPr id="6" name="Espace réservé du numéro de diapositive 5">
            <a:extLst>
              <a:ext uri="{FF2B5EF4-FFF2-40B4-BE49-F238E27FC236}">
                <a16:creationId xmlns:a16="http://schemas.microsoft.com/office/drawing/2014/main" id="{A79F43D4-8D3E-80C9-BB16-17CE3E15B96E}"/>
              </a:ext>
            </a:extLst>
          </p:cNvPr>
          <p:cNvSpPr>
            <a:spLocks noGrp="1"/>
          </p:cNvSpPr>
          <p:nvPr>
            <p:ph type="sldNum" sz="quarter" idx="4"/>
          </p:nvPr>
        </p:nvSpPr>
        <p:spPr/>
        <p:txBody>
          <a:bodyPr/>
          <a:lstStyle/>
          <a:p>
            <a:fld id="{0122D7F3-A425-4DC0-8E27-7F938E352BD0}" type="slidenum">
              <a:rPr lang="fr-FR" smtClean="0"/>
              <a:pPr/>
              <a:t>13</a:t>
            </a:fld>
            <a:endParaRPr lang="fr-FR" dirty="0"/>
          </a:p>
        </p:txBody>
      </p:sp>
      <p:sp>
        <p:nvSpPr>
          <p:cNvPr id="7" name="Espace réservé de la date 3">
            <a:extLst>
              <a:ext uri="{FF2B5EF4-FFF2-40B4-BE49-F238E27FC236}">
                <a16:creationId xmlns:a16="http://schemas.microsoft.com/office/drawing/2014/main" id="{CBC2522B-9DC9-D466-4DD1-F4E09202E7A2}"/>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9FE9252D-0621-CF7E-524B-8A24A77D6D6C}"/>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4" name="Rectangle 3">
            <a:extLst>
              <a:ext uri="{FF2B5EF4-FFF2-40B4-BE49-F238E27FC236}">
                <a16:creationId xmlns:a16="http://schemas.microsoft.com/office/drawing/2014/main" id="{0F940C58-D35F-58F6-903A-5B31C4C4AF97}"/>
              </a:ext>
            </a:extLst>
          </p:cNvPr>
          <p:cNvSpPr/>
          <p:nvPr/>
        </p:nvSpPr>
        <p:spPr>
          <a:xfrm>
            <a:off x="9724913" y="484095"/>
            <a:ext cx="2381362" cy="236668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Outil de la relation client particulier (retraite et action sociale)</a:t>
            </a:r>
          </a:p>
          <a:p>
            <a:pPr marL="285750" indent="-285750">
              <a:buFont typeface="Wingdings" panose="05000000000000000000" pitchFamily="2" charset="2"/>
              <a:buChar char="§"/>
            </a:pPr>
            <a:r>
              <a:rPr lang="fr-FR" sz="1600" dirty="0">
                <a:solidFill>
                  <a:schemeClr val="tx1"/>
                </a:solidFill>
              </a:rPr>
              <a:t>NEW CRM</a:t>
            </a:r>
          </a:p>
        </p:txBody>
      </p:sp>
    </p:spTree>
    <p:extLst>
      <p:ext uri="{BB962C8B-B14F-4D97-AF65-F5344CB8AC3E}">
        <p14:creationId xmlns:p14="http://schemas.microsoft.com/office/powerpoint/2010/main" val="2874854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74821-0406-1D7E-3FDD-C45544D447C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114F6C-6CD9-104F-2AB5-629C027DD15B}"/>
              </a:ext>
            </a:extLst>
          </p:cNvPr>
          <p:cNvSpPr>
            <a:spLocks noGrp="1"/>
          </p:cNvSpPr>
          <p:nvPr>
            <p:ph type="title"/>
          </p:nvPr>
        </p:nvSpPr>
        <p:spPr/>
        <p:txBody>
          <a:bodyPr/>
          <a:lstStyle/>
          <a:p>
            <a:r>
              <a:rPr lang="fr-FR" sz="2200" dirty="0"/>
              <a:t>Expérience Client Particulier – pôle Appui aux Opérations du RCR</a:t>
            </a:r>
          </a:p>
        </p:txBody>
      </p:sp>
      <p:sp>
        <p:nvSpPr>
          <p:cNvPr id="3" name="Espace réservé du contenu 2">
            <a:extLst>
              <a:ext uri="{FF2B5EF4-FFF2-40B4-BE49-F238E27FC236}">
                <a16:creationId xmlns:a16="http://schemas.microsoft.com/office/drawing/2014/main" id="{EE9AC959-D4DD-BE20-34B5-E5726C144B24}"/>
              </a:ext>
            </a:extLst>
          </p:cNvPr>
          <p:cNvSpPr>
            <a:spLocks noGrp="1"/>
          </p:cNvSpPr>
          <p:nvPr>
            <p:ph idx="1"/>
          </p:nvPr>
        </p:nvSpPr>
        <p:spPr>
          <a:xfrm>
            <a:off x="323848" y="1577101"/>
            <a:ext cx="9401065" cy="4544331"/>
          </a:xfrm>
        </p:spPr>
        <p:txBody>
          <a:bodyPr>
            <a:noAutofit/>
          </a:bodyPr>
          <a:lstStyle/>
          <a:p>
            <a:pPr marL="0" indent="0">
              <a:lnSpc>
                <a:spcPts val="1700"/>
              </a:lnSpc>
              <a:buNone/>
            </a:pPr>
            <a:r>
              <a:rPr lang="fr-FR" sz="1800" b="1" dirty="0">
                <a:solidFill>
                  <a:srgbClr val="951B81"/>
                </a:solidFill>
              </a:rPr>
              <a:t>Activités principales</a:t>
            </a:r>
            <a:endParaRPr lang="fr-FR" sz="500" dirty="0"/>
          </a:p>
          <a:p>
            <a:pPr>
              <a:lnSpc>
                <a:spcPts val="1700"/>
              </a:lnSpc>
            </a:pPr>
            <a:endParaRPr lang="fr-FR" sz="1800" b="1" dirty="0"/>
          </a:p>
          <a:p>
            <a:r>
              <a:rPr lang="fr-FR" sz="1800" dirty="0"/>
              <a:t>Assurer la déclinaison opérationnelle de la stratégie Expérience Client du Régime dans les 3 canaux CRC, Agences, Centres d’acquisition : offre RCR, discours et culture client, consignes…</a:t>
            </a:r>
          </a:p>
          <a:p>
            <a:r>
              <a:rPr lang="fr-FR" sz="1800" dirty="0"/>
              <a:t>Définir la stratégie agences (offre de services, gestion immobilière et animation régionale)</a:t>
            </a:r>
          </a:p>
          <a:p>
            <a:r>
              <a:rPr lang="fr-FR" sz="1800" dirty="0"/>
              <a:t>Piloter les activités du RCR et assurer le suivi des opérations en lien avec les pilotes de canaux</a:t>
            </a:r>
          </a:p>
          <a:p>
            <a:r>
              <a:rPr lang="fr-FR" sz="1800" dirty="0"/>
              <a:t>Piloter les plans d’actions opérationnels d’amélioration sur chaque canal (SMQ, SMR)</a:t>
            </a:r>
          </a:p>
          <a:p>
            <a:r>
              <a:rPr lang="fr-FR" sz="1800" dirty="0"/>
              <a:t>Assurer la coordination entre le RCR et les différentes entités (back office IRC)</a:t>
            </a:r>
          </a:p>
          <a:p>
            <a:r>
              <a:rPr lang="fr-FR" sz="1800" dirty="0"/>
              <a:t>Animer le réseau (convention annuelle)</a:t>
            </a:r>
          </a:p>
          <a:p>
            <a:r>
              <a:rPr lang="fr-FR" sz="1800" dirty="0"/>
              <a:t>Définir et suivre l’adéquation charges/ressources du réseau</a:t>
            </a:r>
          </a:p>
          <a:p>
            <a:pPr>
              <a:lnSpc>
                <a:spcPts val="1500"/>
              </a:lnSpc>
            </a:pPr>
            <a:endParaRPr lang="fr-FR" sz="1600" b="1" dirty="0"/>
          </a:p>
        </p:txBody>
      </p:sp>
      <p:sp>
        <p:nvSpPr>
          <p:cNvPr id="6" name="Espace réservé du numéro de diapositive 5">
            <a:extLst>
              <a:ext uri="{FF2B5EF4-FFF2-40B4-BE49-F238E27FC236}">
                <a16:creationId xmlns:a16="http://schemas.microsoft.com/office/drawing/2014/main" id="{424BF393-227F-476C-DAC6-C0385AA7A989}"/>
              </a:ext>
            </a:extLst>
          </p:cNvPr>
          <p:cNvSpPr>
            <a:spLocks noGrp="1"/>
          </p:cNvSpPr>
          <p:nvPr>
            <p:ph type="sldNum" sz="quarter" idx="4"/>
          </p:nvPr>
        </p:nvSpPr>
        <p:spPr/>
        <p:txBody>
          <a:bodyPr/>
          <a:lstStyle/>
          <a:p>
            <a:fld id="{0122D7F3-A425-4DC0-8E27-7F938E352BD0}" type="slidenum">
              <a:rPr lang="fr-FR" smtClean="0"/>
              <a:pPr/>
              <a:t>14</a:t>
            </a:fld>
            <a:endParaRPr lang="fr-FR" dirty="0"/>
          </a:p>
        </p:txBody>
      </p:sp>
      <p:sp>
        <p:nvSpPr>
          <p:cNvPr id="7" name="Espace réservé de la date 3">
            <a:extLst>
              <a:ext uri="{FF2B5EF4-FFF2-40B4-BE49-F238E27FC236}">
                <a16:creationId xmlns:a16="http://schemas.microsoft.com/office/drawing/2014/main" id="{A16E046C-E79E-FD6B-0548-A0055A0347C1}"/>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5549F2FF-3601-9FCF-8789-8AD250C974F7}"/>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2F6B5FE8-0E5D-85D9-4422-C64CA9CE22AB}"/>
              </a:ext>
            </a:extLst>
          </p:cNvPr>
          <p:cNvSpPr/>
          <p:nvPr/>
        </p:nvSpPr>
        <p:spPr>
          <a:xfrm>
            <a:off x="9724913" y="484095"/>
            <a:ext cx="2381362" cy="2581834"/>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Contribue à l’ensemble des projets de l’unité ECP</a:t>
            </a:r>
          </a:p>
        </p:txBody>
      </p:sp>
    </p:spTree>
    <p:extLst>
      <p:ext uri="{BB962C8B-B14F-4D97-AF65-F5344CB8AC3E}">
        <p14:creationId xmlns:p14="http://schemas.microsoft.com/office/powerpoint/2010/main" val="2020037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30CE8-D6BB-DD0C-E202-86BDA77C20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91B9EB-0C04-03B3-F2C3-D9D9C68783CA}"/>
              </a:ext>
            </a:extLst>
          </p:cNvPr>
          <p:cNvSpPr>
            <a:spLocks noGrp="1"/>
          </p:cNvSpPr>
          <p:nvPr>
            <p:ph type="title"/>
          </p:nvPr>
        </p:nvSpPr>
        <p:spPr/>
        <p:txBody>
          <a:bodyPr/>
          <a:lstStyle/>
          <a:p>
            <a:r>
              <a:rPr lang="fr-FR" sz="2200" dirty="0"/>
              <a:t>Unité : Filière Métier Entreprises</a:t>
            </a:r>
          </a:p>
        </p:txBody>
      </p:sp>
      <p:sp>
        <p:nvSpPr>
          <p:cNvPr id="3" name="Espace réservé du contenu 2">
            <a:extLst>
              <a:ext uri="{FF2B5EF4-FFF2-40B4-BE49-F238E27FC236}">
                <a16:creationId xmlns:a16="http://schemas.microsoft.com/office/drawing/2014/main" id="{FB476732-E6E6-31FA-E2CF-5C4F2E04BB7D}"/>
              </a:ext>
            </a:extLst>
          </p:cNvPr>
          <p:cNvSpPr>
            <a:spLocks noGrp="1"/>
          </p:cNvSpPr>
          <p:nvPr>
            <p:ph idx="1"/>
          </p:nvPr>
        </p:nvSpPr>
        <p:spPr>
          <a:xfrm>
            <a:off x="323848" y="1577101"/>
            <a:ext cx="11660171" cy="4544331"/>
          </a:xfrm>
        </p:spPr>
        <p:txBody>
          <a:bodyPr>
            <a:noAutofit/>
          </a:bodyPr>
          <a:lstStyle/>
          <a:p>
            <a:pPr>
              <a:lnSpc>
                <a:spcPts val="1600"/>
              </a:lnSpc>
            </a:pPr>
            <a:r>
              <a:rPr lang="fr-FR" sz="1600" dirty="0"/>
              <a:t>Cette unité rapproche les activités MOA Métier et Process, Appui aux Opérations, Recettes Métiers Communautaires et Suivi de production Métier. </a:t>
            </a:r>
          </a:p>
          <a:p>
            <a:pPr>
              <a:lnSpc>
                <a:spcPts val="1600"/>
              </a:lnSpc>
            </a:pPr>
            <a:r>
              <a:rPr lang="fr-FR" sz="1600" dirty="0"/>
              <a:t>Le regroupement de toutes ces activités par filière répond aux besoins de clarifier les rôles et responsabilités pour un processus global plus efficient et de mieux répondre aux enjeux du client final.</a:t>
            </a:r>
          </a:p>
          <a:p>
            <a:pPr>
              <a:lnSpc>
                <a:spcPts val="1600"/>
              </a:lnSpc>
            </a:pPr>
            <a:r>
              <a:rPr lang="fr-FR" sz="1600" dirty="0"/>
              <a:t>Après l’abandon du transfert du recouvrement début 2023, cette unité porte le programme relatif à la création d'un nouveau système de Gestion des Comptes Entreprises (GCE) qui s'appuie sur des principes forts :</a:t>
            </a:r>
          </a:p>
          <a:p>
            <a:pPr lvl="1">
              <a:lnSpc>
                <a:spcPts val="1600"/>
              </a:lnSpc>
            </a:pPr>
            <a:r>
              <a:rPr lang="fr-FR" sz="1400" dirty="0"/>
              <a:t>une simplification des facilités de paiement face aux difficultés de trésorerie</a:t>
            </a:r>
          </a:p>
          <a:p>
            <a:pPr lvl="1">
              <a:lnSpc>
                <a:spcPts val="1600"/>
              </a:lnSpc>
            </a:pPr>
            <a:r>
              <a:rPr lang="fr-FR" sz="1400" dirty="0"/>
              <a:t>un système piloté au regard des enjeux régime et client</a:t>
            </a:r>
          </a:p>
          <a:p>
            <a:pPr lvl="1">
              <a:lnSpc>
                <a:spcPts val="1600"/>
              </a:lnSpc>
            </a:pPr>
            <a:r>
              <a:rPr lang="fr-FR" sz="1400" dirty="0"/>
              <a:t>un système efficient</a:t>
            </a:r>
          </a:p>
          <a:p>
            <a:pPr lvl="1">
              <a:lnSpc>
                <a:spcPts val="1600"/>
              </a:lnSpc>
            </a:pPr>
            <a:r>
              <a:rPr lang="fr-FR" sz="1400" dirty="0"/>
              <a:t>un démarrage généralisé au 1</a:t>
            </a:r>
            <a:r>
              <a:rPr lang="fr-FR" sz="1400" baseline="30000" dirty="0"/>
              <a:t>er</a:t>
            </a:r>
            <a:r>
              <a:rPr lang="fr-FR" sz="1400" dirty="0"/>
              <a:t> février 2026, compte tenu des enjeux liés à l’abandon du mainframe sur le périmètre de l’Usine Retraite (et donc une nécessaire reprise de l’antériorité)</a:t>
            </a:r>
          </a:p>
          <a:p>
            <a:pPr lvl="1">
              <a:lnSpc>
                <a:spcPts val="1600"/>
              </a:lnSpc>
            </a:pPr>
            <a:r>
              <a:rPr lang="fr-FR" sz="1400" dirty="0"/>
              <a:t>une réflexion sur les aspects GEPP / Organisation, afin de garantir la montée en compétence nécessaire au renforcement des services de gestion</a:t>
            </a:r>
          </a:p>
          <a:p>
            <a:pPr lvl="1">
              <a:lnSpc>
                <a:spcPts val="1600"/>
              </a:lnSpc>
            </a:pPr>
            <a:r>
              <a:rPr lang="fr-FR" sz="1400" dirty="0"/>
              <a:t>une gestion assurée de bout en bout, depuis l’adhésion, l’émission des DSN par les clients jusqu’au constat d’un solde fiabilisé et incontestable et à son règlement.</a:t>
            </a:r>
          </a:p>
          <a:p>
            <a:pPr lvl="1">
              <a:lnSpc>
                <a:spcPts val="1600"/>
              </a:lnSpc>
            </a:pPr>
            <a:r>
              <a:rPr lang="fr-FR" sz="1400" dirty="0"/>
              <a:t>Ce programme est lancé en parallèle du programme ROSE qui envisage la création d'une offre de services orientée conseil et accompagnement client.</a:t>
            </a:r>
            <a:br>
              <a:rPr lang="fr-FR" sz="1800" dirty="0"/>
            </a:br>
            <a:r>
              <a:rPr lang="fr-FR" sz="1800" dirty="0"/>
              <a:t> </a:t>
            </a:r>
          </a:p>
          <a:p>
            <a:pPr>
              <a:lnSpc>
                <a:spcPts val="1600"/>
              </a:lnSpc>
            </a:pPr>
            <a:r>
              <a:rPr lang="fr-FR" sz="1600" b="1" dirty="0"/>
              <a:t>​​​​​​​Elle est garante : </a:t>
            </a:r>
            <a:endParaRPr lang="fr-FR" sz="1600" dirty="0"/>
          </a:p>
          <a:p>
            <a:pPr lvl="1">
              <a:lnSpc>
                <a:spcPts val="1600"/>
              </a:lnSpc>
            </a:pPr>
            <a:r>
              <a:rPr lang="fr-FR" sz="1400" dirty="0"/>
              <a:t>du pilotage des processus </a:t>
            </a:r>
          </a:p>
          <a:p>
            <a:pPr lvl="1">
              <a:lnSpc>
                <a:spcPts val="1600"/>
              </a:lnSpc>
            </a:pPr>
            <a:r>
              <a:rPr lang="fr-FR" sz="1400" dirty="0"/>
              <a:t>de la pertinence des expressions de besoins</a:t>
            </a:r>
          </a:p>
          <a:p>
            <a:pPr lvl="1">
              <a:lnSpc>
                <a:spcPts val="1600"/>
              </a:lnSpc>
            </a:pPr>
            <a:r>
              <a:rPr lang="fr-FR" sz="1400" dirty="0"/>
              <a:t>de l’efficience de l’accompagnement du déploiement </a:t>
            </a:r>
          </a:p>
          <a:p>
            <a:pPr lvl="1">
              <a:lnSpc>
                <a:spcPts val="1600"/>
              </a:lnSpc>
            </a:pPr>
            <a:r>
              <a:rPr lang="fr-FR" sz="1400" dirty="0"/>
              <a:t>du suivi des opérations et du maintien en condition opérationnelle des applicatifs en lien avec la DSI.</a:t>
            </a:r>
          </a:p>
        </p:txBody>
      </p:sp>
      <p:sp>
        <p:nvSpPr>
          <p:cNvPr id="6" name="Espace réservé du numéro de diapositive 5">
            <a:extLst>
              <a:ext uri="{FF2B5EF4-FFF2-40B4-BE49-F238E27FC236}">
                <a16:creationId xmlns:a16="http://schemas.microsoft.com/office/drawing/2014/main" id="{35D3053F-A36F-DCB5-320B-930CA8686581}"/>
              </a:ext>
            </a:extLst>
          </p:cNvPr>
          <p:cNvSpPr>
            <a:spLocks noGrp="1"/>
          </p:cNvSpPr>
          <p:nvPr>
            <p:ph type="sldNum" sz="quarter" idx="4"/>
          </p:nvPr>
        </p:nvSpPr>
        <p:spPr/>
        <p:txBody>
          <a:bodyPr/>
          <a:lstStyle/>
          <a:p>
            <a:fld id="{0122D7F3-A425-4DC0-8E27-7F938E352BD0}" type="slidenum">
              <a:rPr lang="fr-FR" smtClean="0"/>
              <a:pPr/>
              <a:t>15</a:t>
            </a:fld>
            <a:endParaRPr lang="fr-FR" dirty="0"/>
          </a:p>
        </p:txBody>
      </p:sp>
      <p:sp>
        <p:nvSpPr>
          <p:cNvPr id="7" name="Espace réservé de la date 3">
            <a:extLst>
              <a:ext uri="{FF2B5EF4-FFF2-40B4-BE49-F238E27FC236}">
                <a16:creationId xmlns:a16="http://schemas.microsoft.com/office/drawing/2014/main" id="{ABF2D88C-EDB4-E56D-2459-7663925FE4BF}"/>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5A883058-46C1-A5C4-F26D-151951A319B5}"/>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Tree>
    <p:extLst>
      <p:ext uri="{BB962C8B-B14F-4D97-AF65-F5344CB8AC3E}">
        <p14:creationId xmlns:p14="http://schemas.microsoft.com/office/powerpoint/2010/main" val="3190337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8D764-EFC5-2EE5-7583-1BC9CBE6FA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C82AE9-5AFF-1017-053B-30CFC3F35811}"/>
              </a:ext>
            </a:extLst>
          </p:cNvPr>
          <p:cNvSpPr>
            <a:spLocks noGrp="1"/>
          </p:cNvSpPr>
          <p:nvPr>
            <p:ph type="title"/>
          </p:nvPr>
        </p:nvSpPr>
        <p:spPr/>
        <p:txBody>
          <a:bodyPr/>
          <a:lstStyle/>
          <a:p>
            <a:r>
              <a:rPr lang="fr-FR" sz="2200" dirty="0"/>
              <a:t>Filière Métier Entreprises – pôle Appui au pilotage</a:t>
            </a:r>
          </a:p>
        </p:txBody>
      </p:sp>
      <p:sp>
        <p:nvSpPr>
          <p:cNvPr id="3" name="Espace réservé du contenu 2">
            <a:extLst>
              <a:ext uri="{FF2B5EF4-FFF2-40B4-BE49-F238E27FC236}">
                <a16:creationId xmlns:a16="http://schemas.microsoft.com/office/drawing/2014/main" id="{A6E0E9E6-1811-6946-FF24-B1F213F89B37}"/>
              </a:ext>
            </a:extLst>
          </p:cNvPr>
          <p:cNvSpPr>
            <a:spLocks noGrp="1"/>
          </p:cNvSpPr>
          <p:nvPr>
            <p:ph idx="1"/>
          </p:nvPr>
        </p:nvSpPr>
        <p:spPr>
          <a:xfrm>
            <a:off x="323849" y="1555587"/>
            <a:ext cx="11348198" cy="4544331"/>
          </a:xfrm>
        </p:spPr>
        <p:txBody>
          <a:bodyPr>
            <a:noAutofit/>
          </a:bodyPr>
          <a:lstStyle/>
          <a:p>
            <a:pPr marL="0" indent="0">
              <a:buNone/>
            </a:pPr>
            <a:r>
              <a:rPr lang="fr-FR" sz="1800" b="1" dirty="0">
                <a:solidFill>
                  <a:srgbClr val="951B81"/>
                </a:solidFill>
              </a:rPr>
              <a:t>Activités principales </a:t>
            </a:r>
            <a:endParaRPr lang="fr-FR" sz="500" dirty="0"/>
          </a:p>
          <a:p>
            <a:endParaRPr lang="fr-FR" sz="1800" b="1" dirty="0"/>
          </a:p>
          <a:p>
            <a:r>
              <a:rPr lang="fr-FR" sz="2000" b="1" dirty="0"/>
              <a:t>Pilotage de l’activité de l’unité FME et du programme GCE</a:t>
            </a:r>
            <a:endParaRPr lang="fr-FR" sz="2000" dirty="0"/>
          </a:p>
          <a:p>
            <a:pPr lvl="1"/>
            <a:r>
              <a:rPr lang="fr-FR" sz="1800" dirty="0"/>
              <a:t>Piloter le plan de charge de l’unité FME</a:t>
            </a:r>
          </a:p>
          <a:p>
            <a:pPr lvl="1"/>
            <a:r>
              <a:rPr lang="fr-FR" sz="1800" dirty="0"/>
              <a:t>Piloter le suivi des ressources FME</a:t>
            </a:r>
          </a:p>
          <a:p>
            <a:pPr lvl="1"/>
            <a:r>
              <a:rPr lang="fr-FR" sz="1800" dirty="0"/>
              <a:t>Suivre l’adéquation plan de charges / ressources / feuille de route / LM Collectives</a:t>
            </a:r>
          </a:p>
          <a:p>
            <a:endParaRPr lang="fr-FR" sz="2000" b="1" dirty="0"/>
          </a:p>
          <a:p>
            <a:r>
              <a:rPr lang="fr-FR" sz="2000" b="1" dirty="0"/>
              <a:t>Comitologie FME / GCE</a:t>
            </a:r>
            <a:endParaRPr lang="fr-FR" sz="2000" dirty="0"/>
          </a:p>
          <a:p>
            <a:pPr lvl="1"/>
            <a:r>
              <a:rPr lang="fr-FR" sz="1800" dirty="0"/>
              <a:t>Animer la comitologie de l’unité et du programme GCE (CME, CCMEI, Cockpit, Copil élargi GCE)</a:t>
            </a:r>
          </a:p>
          <a:p>
            <a:pPr lvl="1"/>
            <a:endParaRPr lang="fr-FR" sz="1800" dirty="0"/>
          </a:p>
          <a:p>
            <a:r>
              <a:rPr lang="fr-FR" sz="2000" b="1" dirty="0"/>
              <a:t>Animation de l’unité FME et du programme GCE</a:t>
            </a:r>
            <a:endParaRPr lang="fr-FR" sz="2000" dirty="0"/>
          </a:p>
          <a:p>
            <a:pPr lvl="1"/>
            <a:r>
              <a:rPr lang="fr-FR" sz="1800" dirty="0"/>
              <a:t>Gérer les postes des collaborateurs de FME</a:t>
            </a:r>
          </a:p>
          <a:p>
            <a:pPr lvl="1"/>
            <a:r>
              <a:rPr lang="fr-FR" sz="1800" dirty="0"/>
              <a:t>Organiser les événements de l’unité</a:t>
            </a:r>
          </a:p>
          <a:p>
            <a:pPr marL="0" indent="0">
              <a:buNone/>
            </a:pPr>
            <a:endParaRPr lang="fr-FR" sz="1800" dirty="0"/>
          </a:p>
        </p:txBody>
      </p:sp>
      <p:sp>
        <p:nvSpPr>
          <p:cNvPr id="6" name="Espace réservé du numéro de diapositive 5">
            <a:extLst>
              <a:ext uri="{FF2B5EF4-FFF2-40B4-BE49-F238E27FC236}">
                <a16:creationId xmlns:a16="http://schemas.microsoft.com/office/drawing/2014/main" id="{E4E81854-B0EB-F287-2D31-63746205A5A4}"/>
              </a:ext>
            </a:extLst>
          </p:cNvPr>
          <p:cNvSpPr>
            <a:spLocks noGrp="1"/>
          </p:cNvSpPr>
          <p:nvPr>
            <p:ph type="sldNum" sz="quarter" idx="4"/>
          </p:nvPr>
        </p:nvSpPr>
        <p:spPr/>
        <p:txBody>
          <a:bodyPr/>
          <a:lstStyle/>
          <a:p>
            <a:fld id="{0122D7F3-A425-4DC0-8E27-7F938E352BD0}" type="slidenum">
              <a:rPr lang="fr-FR" smtClean="0"/>
              <a:pPr/>
              <a:t>16</a:t>
            </a:fld>
            <a:endParaRPr lang="fr-FR" dirty="0"/>
          </a:p>
        </p:txBody>
      </p:sp>
      <p:sp>
        <p:nvSpPr>
          <p:cNvPr id="7" name="Espace réservé de la date 3">
            <a:extLst>
              <a:ext uri="{FF2B5EF4-FFF2-40B4-BE49-F238E27FC236}">
                <a16:creationId xmlns:a16="http://schemas.microsoft.com/office/drawing/2014/main" id="{0E04ABF6-B33D-4E0E-8FC6-93BF8266F27E}"/>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2691691B-7FFD-A3A2-8543-CDB143210F63}"/>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A5EDCD8C-546B-48EB-7D85-1E40148F7C0C}"/>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GCE</a:t>
            </a:r>
          </a:p>
        </p:txBody>
      </p:sp>
    </p:spTree>
    <p:extLst>
      <p:ext uri="{BB962C8B-B14F-4D97-AF65-F5344CB8AC3E}">
        <p14:creationId xmlns:p14="http://schemas.microsoft.com/office/powerpoint/2010/main" val="2103236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C00EB-334A-2B67-35EA-44A8BAAF213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2CE476-FD8A-AC2F-030F-C9661BCD7D3E}"/>
              </a:ext>
            </a:extLst>
          </p:cNvPr>
          <p:cNvSpPr>
            <a:spLocks noGrp="1"/>
          </p:cNvSpPr>
          <p:nvPr>
            <p:ph type="title"/>
          </p:nvPr>
        </p:nvSpPr>
        <p:spPr/>
        <p:txBody>
          <a:bodyPr/>
          <a:lstStyle/>
          <a:p>
            <a:r>
              <a:rPr lang="fr-FR" sz="2200" dirty="0"/>
              <a:t>Filière Métier Entreprises – pôle Efficience du processus Entreprise</a:t>
            </a:r>
          </a:p>
        </p:txBody>
      </p:sp>
      <p:sp>
        <p:nvSpPr>
          <p:cNvPr id="3" name="Espace réservé du contenu 2">
            <a:extLst>
              <a:ext uri="{FF2B5EF4-FFF2-40B4-BE49-F238E27FC236}">
                <a16:creationId xmlns:a16="http://schemas.microsoft.com/office/drawing/2014/main" id="{ACB807F0-E656-E680-1B1B-0425487D4E0A}"/>
              </a:ext>
            </a:extLst>
          </p:cNvPr>
          <p:cNvSpPr>
            <a:spLocks noGrp="1"/>
          </p:cNvSpPr>
          <p:nvPr>
            <p:ph idx="1"/>
          </p:nvPr>
        </p:nvSpPr>
        <p:spPr>
          <a:xfrm>
            <a:off x="323849" y="1555587"/>
            <a:ext cx="11348198" cy="4544331"/>
          </a:xfrm>
        </p:spPr>
        <p:txBody>
          <a:bodyPr>
            <a:noAutofit/>
          </a:bodyPr>
          <a:lstStyle/>
          <a:p>
            <a:pPr marL="0" indent="0">
              <a:buNone/>
            </a:pPr>
            <a:r>
              <a:rPr lang="fr-FR" sz="1800" b="1" dirty="0">
                <a:solidFill>
                  <a:srgbClr val="951B81"/>
                </a:solidFill>
              </a:rPr>
              <a:t>Activités principales : Piloter l’efficience du processus, le change et la MOA                                                  du domaine entreprises</a:t>
            </a:r>
          </a:p>
          <a:p>
            <a:pPr marL="0" indent="0">
              <a:buNone/>
            </a:pPr>
            <a:endParaRPr lang="fr-FR" sz="1800" b="1" dirty="0">
              <a:solidFill>
                <a:srgbClr val="951B81"/>
              </a:solidFill>
            </a:endParaRPr>
          </a:p>
          <a:p>
            <a:r>
              <a:rPr lang="fr-FR" sz="1800" b="1" dirty="0"/>
              <a:t>Processus Métier et Change</a:t>
            </a:r>
            <a:endParaRPr lang="fr-FR" sz="1800" dirty="0"/>
          </a:p>
          <a:p>
            <a:pPr lvl="1"/>
            <a:r>
              <a:rPr lang="fr-FR" sz="1600" dirty="0"/>
              <a:t>Garantir, surveiller et optimiser le processus de bout en bout en lien avec les parcours et la réglementation</a:t>
            </a:r>
          </a:p>
          <a:p>
            <a:pPr lvl="1"/>
            <a:r>
              <a:rPr lang="fr-FR" sz="1600" dirty="0"/>
              <a:t>Contribuer aux bonnes pratiques, aux expérimentations et à leurs déploiements auprès des IRC</a:t>
            </a:r>
          </a:p>
          <a:p>
            <a:pPr lvl="1"/>
            <a:r>
              <a:rPr lang="fr-FR" sz="1600" dirty="0"/>
              <a:t>Accompagner les IRC (CSE, webinaire, bilatérales,..)</a:t>
            </a:r>
          </a:p>
          <a:p>
            <a:pPr lvl="1"/>
            <a:r>
              <a:rPr lang="fr-FR" sz="1600" dirty="0"/>
              <a:t> </a:t>
            </a:r>
          </a:p>
          <a:p>
            <a:r>
              <a:rPr lang="fr-FR" sz="1800" b="1" dirty="0"/>
              <a:t>MOA des domaines adhésions, salaire/cotisations, comptes recouvrement</a:t>
            </a:r>
            <a:endParaRPr lang="fr-FR" sz="1800" dirty="0"/>
          </a:p>
          <a:p>
            <a:pPr lvl="1"/>
            <a:r>
              <a:rPr lang="fr-FR" sz="1600" dirty="0"/>
              <a:t>Instruction des besoins métier, Rédaction des EB,</a:t>
            </a:r>
          </a:p>
          <a:p>
            <a:pPr lvl="1"/>
            <a:r>
              <a:rPr lang="fr-FR" sz="1600" dirty="0"/>
              <a:t>Priorisation des besoins, Gestion des correctifs,</a:t>
            </a:r>
          </a:p>
          <a:p>
            <a:pPr lvl="1"/>
            <a:r>
              <a:rPr lang="fr-FR" sz="1600" dirty="0"/>
              <a:t>Contribution à l’amélioration des parcours clients,</a:t>
            </a:r>
          </a:p>
          <a:p>
            <a:pPr lvl="1"/>
            <a:r>
              <a:rPr lang="fr-FR" sz="1600" dirty="0"/>
              <a:t>Lien avec la recette, Contribution au déploiement</a:t>
            </a:r>
          </a:p>
          <a:p>
            <a:pPr lvl="1"/>
            <a:r>
              <a:rPr lang="fr-FR" sz="1600" dirty="0"/>
              <a:t> </a:t>
            </a:r>
          </a:p>
          <a:p>
            <a:r>
              <a:rPr lang="fr-FR" sz="1800" b="1" dirty="0"/>
              <a:t>  Assurer les relations externes du domaine entreprises de l’Agirc Arrco</a:t>
            </a:r>
            <a:endParaRPr lang="fr-FR" sz="1800" dirty="0"/>
          </a:p>
          <a:p>
            <a:pPr lvl="1"/>
            <a:r>
              <a:rPr lang="fr-FR" sz="1600" dirty="0"/>
              <a:t>auprès de l’écosystème externe</a:t>
            </a:r>
          </a:p>
          <a:p>
            <a:pPr lvl="1"/>
            <a:r>
              <a:rPr lang="fr-FR" sz="1600" dirty="0"/>
              <a:t>auprès des IRC</a:t>
            </a:r>
          </a:p>
          <a:p>
            <a:pPr lvl="1"/>
            <a:r>
              <a:rPr lang="fr-FR" sz="1600" dirty="0"/>
              <a:t>au sein de l’Agirc-Arrco</a:t>
            </a:r>
            <a:endParaRPr lang="fr-FR" dirty="0"/>
          </a:p>
        </p:txBody>
      </p:sp>
      <p:sp>
        <p:nvSpPr>
          <p:cNvPr id="6" name="Espace réservé du numéro de diapositive 5">
            <a:extLst>
              <a:ext uri="{FF2B5EF4-FFF2-40B4-BE49-F238E27FC236}">
                <a16:creationId xmlns:a16="http://schemas.microsoft.com/office/drawing/2014/main" id="{7E8195D2-59AD-4204-681F-45960A0FCEF9}"/>
              </a:ext>
            </a:extLst>
          </p:cNvPr>
          <p:cNvSpPr>
            <a:spLocks noGrp="1"/>
          </p:cNvSpPr>
          <p:nvPr>
            <p:ph type="sldNum" sz="quarter" idx="4"/>
          </p:nvPr>
        </p:nvSpPr>
        <p:spPr/>
        <p:txBody>
          <a:bodyPr/>
          <a:lstStyle/>
          <a:p>
            <a:fld id="{0122D7F3-A425-4DC0-8E27-7F938E352BD0}" type="slidenum">
              <a:rPr lang="fr-FR" smtClean="0"/>
              <a:pPr/>
              <a:t>17</a:t>
            </a:fld>
            <a:endParaRPr lang="fr-FR" dirty="0"/>
          </a:p>
        </p:txBody>
      </p:sp>
      <p:sp>
        <p:nvSpPr>
          <p:cNvPr id="7" name="Espace réservé de la date 3">
            <a:extLst>
              <a:ext uri="{FF2B5EF4-FFF2-40B4-BE49-F238E27FC236}">
                <a16:creationId xmlns:a16="http://schemas.microsoft.com/office/drawing/2014/main" id="{E0DCCAB0-84CA-078E-204B-138B4E57E895}"/>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76E3ED30-7BDD-9EB7-B367-B30D729C6C2D}"/>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0B184EBD-5A54-26A6-C03D-4C8CF7EE6944}"/>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GCE</a:t>
            </a:r>
          </a:p>
          <a:p>
            <a:pPr marL="285750" indent="-285750">
              <a:buFont typeface="Wingdings" panose="05000000000000000000" pitchFamily="2" charset="2"/>
              <a:buChar char="§"/>
            </a:pPr>
            <a:r>
              <a:rPr lang="fr-FR" sz="1600" dirty="0">
                <a:solidFill>
                  <a:schemeClr val="tx1"/>
                </a:solidFill>
              </a:rPr>
              <a:t>DSN</a:t>
            </a:r>
          </a:p>
        </p:txBody>
      </p:sp>
    </p:spTree>
    <p:extLst>
      <p:ext uri="{BB962C8B-B14F-4D97-AF65-F5344CB8AC3E}">
        <p14:creationId xmlns:p14="http://schemas.microsoft.com/office/powerpoint/2010/main" val="1491731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13C7F-C6FD-421E-76FC-1172E9A9E8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4F773D2-EEE4-AA44-B556-272256B8E2BF}"/>
              </a:ext>
            </a:extLst>
          </p:cNvPr>
          <p:cNvSpPr>
            <a:spLocks noGrp="1"/>
          </p:cNvSpPr>
          <p:nvPr>
            <p:ph type="title"/>
          </p:nvPr>
        </p:nvSpPr>
        <p:spPr/>
        <p:txBody>
          <a:bodyPr/>
          <a:lstStyle/>
          <a:p>
            <a:r>
              <a:rPr lang="fr-FR" sz="2200" dirty="0"/>
              <a:t>Filière Métier Entreprises – </a:t>
            </a:r>
            <a:br>
              <a:rPr lang="fr-FR" sz="2200" dirty="0"/>
            </a:br>
            <a:r>
              <a:rPr lang="fr-FR" sz="2200" dirty="0"/>
              <a:t>pôle Efficience des opérations Entreprise</a:t>
            </a:r>
          </a:p>
        </p:txBody>
      </p:sp>
      <p:sp>
        <p:nvSpPr>
          <p:cNvPr id="3" name="Espace réservé du contenu 2">
            <a:extLst>
              <a:ext uri="{FF2B5EF4-FFF2-40B4-BE49-F238E27FC236}">
                <a16:creationId xmlns:a16="http://schemas.microsoft.com/office/drawing/2014/main" id="{3E98B41C-073C-120C-55D0-058EAF894E5E}"/>
              </a:ext>
            </a:extLst>
          </p:cNvPr>
          <p:cNvSpPr>
            <a:spLocks noGrp="1"/>
          </p:cNvSpPr>
          <p:nvPr>
            <p:ph idx="1"/>
          </p:nvPr>
        </p:nvSpPr>
        <p:spPr>
          <a:xfrm>
            <a:off x="323849" y="1555587"/>
            <a:ext cx="11348198" cy="4544331"/>
          </a:xfrm>
        </p:spPr>
        <p:txBody>
          <a:bodyPr>
            <a:noAutofit/>
          </a:bodyPr>
          <a:lstStyle/>
          <a:p>
            <a:pPr marL="0" indent="0">
              <a:buNone/>
            </a:pPr>
            <a:r>
              <a:rPr lang="fr-FR" sz="1800" b="1" dirty="0">
                <a:solidFill>
                  <a:srgbClr val="951B81"/>
                </a:solidFill>
              </a:rPr>
              <a:t>Activités principales </a:t>
            </a:r>
          </a:p>
          <a:p>
            <a:pPr marL="0" indent="0">
              <a:buNone/>
            </a:pPr>
            <a:endParaRPr lang="fr-FR" sz="1800" b="1" dirty="0">
              <a:solidFill>
                <a:srgbClr val="951B81"/>
              </a:solidFill>
            </a:endParaRPr>
          </a:p>
          <a:p>
            <a:r>
              <a:rPr lang="fr-FR" sz="1800" b="1" dirty="0"/>
              <a:t>Recettes métier communautaire</a:t>
            </a:r>
            <a:endParaRPr lang="fr-FR" sz="1800" dirty="0"/>
          </a:p>
          <a:p>
            <a:pPr lvl="1"/>
            <a:r>
              <a:rPr lang="fr-FR" sz="1600" dirty="0"/>
              <a:t>Piloter la recette : stratégie de recette et  jeux de recettes</a:t>
            </a:r>
          </a:p>
          <a:p>
            <a:pPr lvl="1"/>
            <a:r>
              <a:rPr lang="fr-FR" sz="1600" dirty="0"/>
              <a:t>Exécuter la recette : dès que l’environnement est livré et qualifié, exécution de la recette suivant les cas de tests envisagés et retour des anomalies</a:t>
            </a:r>
          </a:p>
          <a:p>
            <a:pPr lvl="1"/>
            <a:endParaRPr lang="fr-FR" sz="1600" dirty="0"/>
          </a:p>
          <a:p>
            <a:r>
              <a:rPr lang="fr-FR" sz="1800" b="1" dirty="0"/>
              <a:t>Suivi des opérations</a:t>
            </a:r>
            <a:endParaRPr lang="fr-FR" sz="1800" dirty="0"/>
          </a:p>
          <a:p>
            <a:pPr lvl="1"/>
            <a:r>
              <a:rPr lang="fr-FR" sz="1600" dirty="0"/>
              <a:t>Piloter le suivi des opérations, définir les plans d’actions et suivre l’avancement (campagne DSN, fiabilisation DSN, recouvrement…)</a:t>
            </a:r>
          </a:p>
          <a:p>
            <a:pPr lvl="1"/>
            <a:r>
              <a:rPr lang="fr-FR" sz="1600" dirty="0"/>
              <a:t>Accompagner les IRC dans la performance de leurs opérations avec une ambition de satisfaction client</a:t>
            </a:r>
          </a:p>
          <a:p>
            <a:pPr lvl="1"/>
            <a:r>
              <a:rPr lang="fr-FR" sz="1600" dirty="0"/>
              <a:t>Remonter à l’efficience du processus tous les dysfonctionnements pour optimiser le processus</a:t>
            </a:r>
          </a:p>
          <a:p>
            <a:pPr lvl="1"/>
            <a:r>
              <a:rPr lang="fr-FR" sz="1600" dirty="0"/>
              <a:t>Assister le démarrage, décliner les modes opératoires et consignes</a:t>
            </a:r>
          </a:p>
          <a:p>
            <a:pPr lvl="1"/>
            <a:endParaRPr lang="fr-FR" sz="1600" dirty="0"/>
          </a:p>
          <a:p>
            <a:r>
              <a:rPr lang="fr-FR" sz="1800" b="1" dirty="0"/>
              <a:t>  Suivi de Production Métier</a:t>
            </a:r>
            <a:endParaRPr lang="fr-FR" sz="1800" dirty="0"/>
          </a:p>
          <a:p>
            <a:pPr lvl="1"/>
            <a:r>
              <a:rPr lang="fr-FR" sz="1600" dirty="0"/>
              <a:t>Sécuriser les montées de version des applicatifs</a:t>
            </a:r>
          </a:p>
          <a:p>
            <a:pPr lvl="1"/>
            <a:r>
              <a:rPr lang="fr-FR" sz="1600" dirty="0"/>
              <a:t>Piloter la production, sur les traitements de masse et sur les opérations spécifiques de rattrapage</a:t>
            </a:r>
          </a:p>
          <a:p>
            <a:pPr lvl="1"/>
            <a:r>
              <a:rPr lang="fr-FR" sz="1600" dirty="0"/>
              <a:t>Sur sollicitation de la Fédération, réaliser, en fonction des besoins, une expertise métier, fonctionnelle ou technique</a:t>
            </a:r>
          </a:p>
        </p:txBody>
      </p:sp>
      <p:sp>
        <p:nvSpPr>
          <p:cNvPr id="6" name="Espace réservé du numéro de diapositive 5">
            <a:extLst>
              <a:ext uri="{FF2B5EF4-FFF2-40B4-BE49-F238E27FC236}">
                <a16:creationId xmlns:a16="http://schemas.microsoft.com/office/drawing/2014/main" id="{3D2BE2C5-484D-84B9-CAA0-7B406015E20C}"/>
              </a:ext>
            </a:extLst>
          </p:cNvPr>
          <p:cNvSpPr>
            <a:spLocks noGrp="1"/>
          </p:cNvSpPr>
          <p:nvPr>
            <p:ph type="sldNum" sz="quarter" idx="4"/>
          </p:nvPr>
        </p:nvSpPr>
        <p:spPr/>
        <p:txBody>
          <a:bodyPr/>
          <a:lstStyle/>
          <a:p>
            <a:fld id="{0122D7F3-A425-4DC0-8E27-7F938E352BD0}" type="slidenum">
              <a:rPr lang="fr-FR" smtClean="0"/>
              <a:pPr/>
              <a:t>18</a:t>
            </a:fld>
            <a:endParaRPr lang="fr-FR" dirty="0"/>
          </a:p>
        </p:txBody>
      </p:sp>
      <p:sp>
        <p:nvSpPr>
          <p:cNvPr id="7" name="Espace réservé de la date 3">
            <a:extLst>
              <a:ext uri="{FF2B5EF4-FFF2-40B4-BE49-F238E27FC236}">
                <a16:creationId xmlns:a16="http://schemas.microsoft.com/office/drawing/2014/main" id="{20994ED9-DA71-5791-BE9C-199A2AEB3688}"/>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0C4E87F5-B629-FFED-7C02-C8E683797A43}"/>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D1512621-A4B2-915B-2B54-71819B2F88E1}"/>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GCE</a:t>
            </a:r>
          </a:p>
          <a:p>
            <a:pPr marL="285750" indent="-285750">
              <a:buFont typeface="Wingdings" panose="05000000000000000000" pitchFamily="2" charset="2"/>
              <a:buChar char="§"/>
            </a:pPr>
            <a:r>
              <a:rPr lang="fr-FR" sz="1600" dirty="0">
                <a:solidFill>
                  <a:schemeClr val="tx1"/>
                </a:solidFill>
              </a:rPr>
              <a:t>DSN</a:t>
            </a:r>
          </a:p>
        </p:txBody>
      </p:sp>
    </p:spTree>
    <p:extLst>
      <p:ext uri="{BB962C8B-B14F-4D97-AF65-F5344CB8AC3E}">
        <p14:creationId xmlns:p14="http://schemas.microsoft.com/office/powerpoint/2010/main" val="231937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F7BEE-39B8-94AE-06B0-2F9AE539A1E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541B11-4326-C943-9924-5129518E0F14}"/>
              </a:ext>
            </a:extLst>
          </p:cNvPr>
          <p:cNvSpPr>
            <a:spLocks noGrp="1"/>
          </p:cNvSpPr>
          <p:nvPr>
            <p:ph type="title"/>
          </p:nvPr>
        </p:nvSpPr>
        <p:spPr/>
        <p:txBody>
          <a:bodyPr/>
          <a:lstStyle/>
          <a:p>
            <a:r>
              <a:rPr lang="fr-FR" sz="2200" dirty="0"/>
              <a:t>Unité : Relation et Offres de Services aux Entreprises : ROSE</a:t>
            </a:r>
          </a:p>
        </p:txBody>
      </p:sp>
      <p:sp>
        <p:nvSpPr>
          <p:cNvPr id="3" name="Espace réservé du contenu 2">
            <a:extLst>
              <a:ext uri="{FF2B5EF4-FFF2-40B4-BE49-F238E27FC236}">
                <a16:creationId xmlns:a16="http://schemas.microsoft.com/office/drawing/2014/main" id="{17FF7A62-EBA3-4CC1-5893-323F08BB66F7}"/>
              </a:ext>
            </a:extLst>
          </p:cNvPr>
          <p:cNvSpPr>
            <a:spLocks noGrp="1"/>
          </p:cNvSpPr>
          <p:nvPr>
            <p:ph idx="1"/>
          </p:nvPr>
        </p:nvSpPr>
        <p:spPr>
          <a:xfrm>
            <a:off x="323848" y="1577101"/>
            <a:ext cx="11660171" cy="4544331"/>
          </a:xfrm>
        </p:spPr>
        <p:txBody>
          <a:bodyPr>
            <a:noAutofit/>
          </a:bodyPr>
          <a:lstStyle/>
          <a:p>
            <a:pPr marL="0" indent="0">
              <a:lnSpc>
                <a:spcPts val="1800"/>
              </a:lnSpc>
              <a:buNone/>
            </a:pPr>
            <a:r>
              <a:rPr lang="fr-FR" sz="1600" b="1" dirty="0"/>
              <a:t>L’unité « Offre de services aux entreprises »</a:t>
            </a:r>
            <a:r>
              <a:rPr lang="fr-FR" sz="1600" dirty="0"/>
              <a:t> s’inscrit dans la volonté de donner une nouvelle dynamique à ce domaine pour lequel peu d'investissements avaient été effectués dans un contexte de transfert du recouvrement aux URSAFF.</a:t>
            </a:r>
          </a:p>
          <a:p>
            <a:pPr>
              <a:lnSpc>
                <a:spcPts val="1800"/>
              </a:lnSpc>
            </a:pPr>
            <a:r>
              <a:rPr lang="fr-FR" sz="1600" dirty="0"/>
              <a:t>La décision d’abandon de ce transfert nécessite une refondation du domaine Entreprises et la définition d'une trajectoire orientée « Accompagnement et Conseils aux Entreprises » programme à organiser avec des chantiers à mener dès 2023 :</a:t>
            </a:r>
          </a:p>
          <a:p>
            <a:pPr>
              <a:lnSpc>
                <a:spcPts val="1800"/>
              </a:lnSpc>
            </a:pPr>
            <a:r>
              <a:rPr lang="fr-FR" sz="1600" dirty="0"/>
              <a:t>Pour </a:t>
            </a:r>
            <a:r>
              <a:rPr lang="fr-FR" sz="1600" dirty="0" err="1"/>
              <a:t>re-dynamiser</a:t>
            </a:r>
            <a:r>
              <a:rPr lang="fr-FR" sz="1600" dirty="0"/>
              <a:t> le domaine de la gestion Entreprises qui a été bouleversé par les programmes successifs (mise en place de la DSN, mise en place des Allègements Généraux et surtout transfert du recouvrement aux URSSAF, projet finalement abandonné)</a:t>
            </a:r>
          </a:p>
          <a:p>
            <a:pPr>
              <a:lnSpc>
                <a:spcPts val="1800"/>
              </a:lnSpc>
            </a:pPr>
            <a:r>
              <a:rPr lang="fr-FR" sz="1600" dirty="0"/>
              <a:t>Pour pérenniser le rôle de l’Agirc-Arrco auprès des clients en répondant à leurs besoins</a:t>
            </a:r>
          </a:p>
          <a:p>
            <a:pPr>
              <a:lnSpc>
                <a:spcPts val="1800"/>
              </a:lnSpc>
            </a:pPr>
            <a:r>
              <a:rPr lang="fr-FR" sz="1600" dirty="0"/>
              <a:t>Pour ancrer le rôle et la valeur ajoutée de l’Agirc-Arrco et garder l’avance vis-à-vis des autres acteurs</a:t>
            </a:r>
          </a:p>
          <a:p>
            <a:pPr>
              <a:lnSpc>
                <a:spcPts val="1800"/>
              </a:lnSpc>
            </a:pPr>
            <a:r>
              <a:rPr lang="fr-FR" sz="1600" dirty="0"/>
              <a:t>Pour faire en sorte que nos services soient recommandés par nos clients (NPS).</a:t>
            </a:r>
          </a:p>
          <a:p>
            <a:pPr>
              <a:lnSpc>
                <a:spcPts val="1800"/>
              </a:lnSpc>
            </a:pPr>
            <a:r>
              <a:rPr lang="fr-FR" sz="1600" dirty="0"/>
              <a:t>Ce programme est lancé en parallèle du programme GCE qui envisage la création d'un nouveau système de gestion des comptes entreprises.</a:t>
            </a:r>
          </a:p>
          <a:p>
            <a:pPr>
              <a:lnSpc>
                <a:spcPts val="1800"/>
              </a:lnSpc>
            </a:pPr>
            <a:endParaRPr lang="fr-FR" sz="1600" dirty="0"/>
          </a:p>
          <a:p>
            <a:pPr>
              <a:lnSpc>
                <a:spcPts val="1800"/>
              </a:lnSpc>
            </a:pPr>
            <a:r>
              <a:rPr lang="fr-FR" sz="1600" b="1" dirty="0"/>
              <a:t>Cette Unité est garante : </a:t>
            </a:r>
            <a:endParaRPr lang="fr-FR" sz="1600" dirty="0"/>
          </a:p>
          <a:p>
            <a:pPr>
              <a:lnSpc>
                <a:spcPts val="1800"/>
              </a:lnSpc>
            </a:pPr>
            <a:r>
              <a:rPr lang="fr-FR" sz="1600" dirty="0"/>
              <a:t>de l’installation d’un service client reconnu et différenciant en constante adaptation</a:t>
            </a:r>
          </a:p>
          <a:p>
            <a:pPr>
              <a:lnSpc>
                <a:spcPts val="1800"/>
              </a:lnSpc>
            </a:pPr>
            <a:r>
              <a:rPr lang="fr-FR" sz="1600" dirty="0"/>
              <a:t>de la mise en place d’une offre différenciante par rapport aux autres organismes</a:t>
            </a:r>
          </a:p>
          <a:p>
            <a:pPr>
              <a:lnSpc>
                <a:spcPts val="1800"/>
              </a:lnSpc>
            </a:pPr>
            <a:r>
              <a:rPr lang="fr-FR" sz="1600" dirty="0"/>
              <a:t>de la promotion des services aux côtés des IRC</a:t>
            </a:r>
          </a:p>
          <a:p>
            <a:pPr>
              <a:lnSpc>
                <a:spcPts val="1800"/>
              </a:lnSpc>
            </a:pPr>
            <a:r>
              <a:rPr lang="fr-FR" sz="1600" dirty="0"/>
              <a:t>de l’efficience des parcours clients, simplifiés et adaptés aux besoins</a:t>
            </a:r>
          </a:p>
          <a:p>
            <a:pPr>
              <a:lnSpc>
                <a:spcPts val="1800"/>
              </a:lnSpc>
            </a:pPr>
            <a:r>
              <a:rPr lang="fr-FR" sz="1600" dirty="0"/>
              <a:t>d’un service qui donne confiance aux clients dans le régime grâce à des informations fiables et régulières</a:t>
            </a:r>
            <a:endParaRPr lang="fr-FR" sz="2000" dirty="0"/>
          </a:p>
        </p:txBody>
      </p:sp>
      <p:sp>
        <p:nvSpPr>
          <p:cNvPr id="6" name="Espace réservé du numéro de diapositive 5">
            <a:extLst>
              <a:ext uri="{FF2B5EF4-FFF2-40B4-BE49-F238E27FC236}">
                <a16:creationId xmlns:a16="http://schemas.microsoft.com/office/drawing/2014/main" id="{16107353-DFD5-BA70-A8DF-0B2311365604}"/>
              </a:ext>
            </a:extLst>
          </p:cNvPr>
          <p:cNvSpPr>
            <a:spLocks noGrp="1"/>
          </p:cNvSpPr>
          <p:nvPr>
            <p:ph type="sldNum" sz="quarter" idx="4"/>
          </p:nvPr>
        </p:nvSpPr>
        <p:spPr/>
        <p:txBody>
          <a:bodyPr/>
          <a:lstStyle/>
          <a:p>
            <a:fld id="{0122D7F3-A425-4DC0-8E27-7F938E352BD0}" type="slidenum">
              <a:rPr lang="fr-FR" smtClean="0"/>
              <a:pPr/>
              <a:t>19</a:t>
            </a:fld>
            <a:endParaRPr lang="fr-FR" dirty="0"/>
          </a:p>
        </p:txBody>
      </p:sp>
      <p:sp>
        <p:nvSpPr>
          <p:cNvPr id="7" name="Espace réservé de la date 3">
            <a:extLst>
              <a:ext uri="{FF2B5EF4-FFF2-40B4-BE49-F238E27FC236}">
                <a16:creationId xmlns:a16="http://schemas.microsoft.com/office/drawing/2014/main" id="{ABDEEF99-B845-445A-4DC3-274818855A08}"/>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2A2807C6-8BFE-EBBA-E7E5-878FCDB23232}"/>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Tree>
    <p:extLst>
      <p:ext uri="{BB962C8B-B14F-4D97-AF65-F5344CB8AC3E}">
        <p14:creationId xmlns:p14="http://schemas.microsoft.com/office/powerpoint/2010/main" val="1830748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5566E-B6A9-0842-EA94-0CAAB8D873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76598C-AABA-1E81-3443-11A07FED07C0}"/>
              </a:ext>
            </a:extLst>
          </p:cNvPr>
          <p:cNvSpPr>
            <a:spLocks noGrp="1"/>
          </p:cNvSpPr>
          <p:nvPr>
            <p:ph type="title"/>
          </p:nvPr>
        </p:nvSpPr>
        <p:spPr/>
        <p:txBody>
          <a:bodyPr/>
          <a:lstStyle/>
          <a:p>
            <a:r>
              <a:rPr lang="fr-FR" sz="2200" dirty="0"/>
              <a:t>ROSE – pôle Gestion de la Relation Client</a:t>
            </a:r>
          </a:p>
        </p:txBody>
      </p:sp>
      <p:sp>
        <p:nvSpPr>
          <p:cNvPr id="3" name="Espace réservé du contenu 2">
            <a:extLst>
              <a:ext uri="{FF2B5EF4-FFF2-40B4-BE49-F238E27FC236}">
                <a16:creationId xmlns:a16="http://schemas.microsoft.com/office/drawing/2014/main" id="{347AF740-1D88-ADF0-4D19-68CFF1F9A71B}"/>
              </a:ext>
            </a:extLst>
          </p:cNvPr>
          <p:cNvSpPr>
            <a:spLocks noGrp="1"/>
          </p:cNvSpPr>
          <p:nvPr>
            <p:ph idx="1"/>
          </p:nvPr>
        </p:nvSpPr>
        <p:spPr>
          <a:xfrm>
            <a:off x="323848" y="1577101"/>
            <a:ext cx="9401065" cy="1834919"/>
          </a:xfrm>
        </p:spPr>
        <p:txBody>
          <a:bodyPr>
            <a:noAutofit/>
          </a:bodyPr>
          <a:lstStyle/>
          <a:p>
            <a:pPr marL="0" indent="0">
              <a:lnSpc>
                <a:spcPts val="1700"/>
              </a:lnSpc>
              <a:buNone/>
            </a:pPr>
            <a:r>
              <a:rPr lang="fr-FR" sz="1600" b="1" dirty="0">
                <a:solidFill>
                  <a:srgbClr val="951B81"/>
                </a:solidFill>
              </a:rPr>
              <a:t>Activités principales </a:t>
            </a:r>
          </a:p>
          <a:p>
            <a:pPr marL="0" indent="0">
              <a:lnSpc>
                <a:spcPts val="1700"/>
              </a:lnSpc>
              <a:buNone/>
            </a:pPr>
            <a:endParaRPr lang="fr-FR" sz="1600" b="1" dirty="0"/>
          </a:p>
          <a:p>
            <a:pPr>
              <a:lnSpc>
                <a:spcPts val="1700"/>
              </a:lnSpc>
            </a:pPr>
            <a:r>
              <a:rPr lang="fr-FR" sz="1800" b="1" dirty="0"/>
              <a:t>Mettre en place une plateforme complète permettant de gérer la relation avec les clients entreprise</a:t>
            </a:r>
            <a:endParaRPr lang="fr-FR" sz="1800" dirty="0"/>
          </a:p>
          <a:p>
            <a:pPr lvl="1">
              <a:lnSpc>
                <a:spcPts val="1700"/>
              </a:lnSpc>
            </a:pPr>
            <a:r>
              <a:rPr lang="fr-FR" sz="1600" dirty="0"/>
              <a:t>Partager les actions sur l’offre de service menées par les différents acteurs IRC et Fédération</a:t>
            </a:r>
          </a:p>
          <a:p>
            <a:pPr lvl="1">
              <a:lnSpc>
                <a:spcPts val="1700"/>
              </a:lnSpc>
            </a:pPr>
            <a:r>
              <a:rPr lang="fr-FR" sz="1600" dirty="0"/>
              <a:t>Tracer les interactions de nos clients entreprise</a:t>
            </a:r>
          </a:p>
          <a:p>
            <a:pPr lvl="1">
              <a:lnSpc>
                <a:spcPts val="1700"/>
              </a:lnSpc>
            </a:pPr>
            <a:r>
              <a:rPr lang="fr-FR" sz="1600" dirty="0"/>
              <a:t>Produire les éléments permettant de maitriser la diffusion de l’offre de service</a:t>
            </a:r>
          </a:p>
        </p:txBody>
      </p:sp>
      <p:sp>
        <p:nvSpPr>
          <p:cNvPr id="6" name="Espace réservé du numéro de diapositive 5">
            <a:extLst>
              <a:ext uri="{FF2B5EF4-FFF2-40B4-BE49-F238E27FC236}">
                <a16:creationId xmlns:a16="http://schemas.microsoft.com/office/drawing/2014/main" id="{2EE882F8-F12E-A5C4-EE5F-DA2C3E249D05}"/>
              </a:ext>
            </a:extLst>
          </p:cNvPr>
          <p:cNvSpPr>
            <a:spLocks noGrp="1"/>
          </p:cNvSpPr>
          <p:nvPr>
            <p:ph type="sldNum" sz="quarter" idx="4"/>
          </p:nvPr>
        </p:nvSpPr>
        <p:spPr/>
        <p:txBody>
          <a:bodyPr/>
          <a:lstStyle/>
          <a:p>
            <a:fld id="{0122D7F3-A425-4DC0-8E27-7F938E352BD0}" type="slidenum">
              <a:rPr lang="fr-FR" smtClean="0"/>
              <a:pPr/>
              <a:t>20</a:t>
            </a:fld>
            <a:endParaRPr lang="fr-FR" dirty="0"/>
          </a:p>
        </p:txBody>
      </p:sp>
      <p:sp>
        <p:nvSpPr>
          <p:cNvPr id="7" name="Espace réservé de la date 3">
            <a:extLst>
              <a:ext uri="{FF2B5EF4-FFF2-40B4-BE49-F238E27FC236}">
                <a16:creationId xmlns:a16="http://schemas.microsoft.com/office/drawing/2014/main" id="{FD0F8A72-243B-859D-E72B-F3C86CD8C28E}"/>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76CFE149-9410-E19E-978A-A85039082E01}"/>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F616BD8E-0269-4428-EB0E-F03B7CEBD48D}"/>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ROSE</a:t>
            </a:r>
          </a:p>
          <a:p>
            <a:pPr marL="285750" indent="-285750">
              <a:buFont typeface="Wingdings" panose="05000000000000000000" pitchFamily="2" charset="2"/>
              <a:buChar char="§"/>
            </a:pPr>
            <a:r>
              <a:rPr lang="fr-FR" sz="1600" dirty="0">
                <a:solidFill>
                  <a:schemeClr val="tx1"/>
                </a:solidFill>
              </a:rPr>
              <a:t>Outil de la relation client entreprises</a:t>
            </a:r>
          </a:p>
          <a:p>
            <a:pPr marL="285750" indent="-285750">
              <a:buFont typeface="Wingdings" panose="05000000000000000000" pitchFamily="2" charset="2"/>
              <a:buChar char="§"/>
            </a:pPr>
            <a:r>
              <a:rPr lang="fr-FR" sz="1600" dirty="0">
                <a:solidFill>
                  <a:schemeClr val="tx1"/>
                </a:solidFill>
              </a:rPr>
              <a:t>Agirc-Arrco Pro</a:t>
            </a:r>
          </a:p>
        </p:txBody>
      </p:sp>
      <p:sp>
        <p:nvSpPr>
          <p:cNvPr id="10" name="Espace réservé du contenu 2">
            <a:extLst>
              <a:ext uri="{FF2B5EF4-FFF2-40B4-BE49-F238E27FC236}">
                <a16:creationId xmlns:a16="http://schemas.microsoft.com/office/drawing/2014/main" id="{5B03A5A0-D505-75EE-37BC-35FF027CA489}"/>
              </a:ext>
            </a:extLst>
          </p:cNvPr>
          <p:cNvSpPr txBox="1">
            <a:spLocks/>
          </p:cNvSpPr>
          <p:nvPr/>
        </p:nvSpPr>
        <p:spPr>
          <a:xfrm>
            <a:off x="323848" y="3429200"/>
            <a:ext cx="11782427" cy="2944706"/>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spcAft>
                <a:spcPts val="600"/>
              </a:spcAft>
              <a:buClr>
                <a:schemeClr val="tx2"/>
              </a:buClr>
              <a:buFont typeface="Arial" panose="020B0604020202020204" pitchFamily="34" charset="0"/>
              <a:buNone/>
              <a:defRPr sz="1600" kern="1200">
                <a:solidFill>
                  <a:schemeClr val="tx1"/>
                </a:solidFill>
                <a:latin typeface="Montserrat" panose="000005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700"/>
              </a:lnSpc>
            </a:pPr>
            <a:r>
              <a:rPr lang="fr-FR" sz="1800" b="1" dirty="0"/>
              <a:t>Mettre en place tous les moyens nécessaires pour fournir l'aide utile aux conseillers et à tout autre acteur ayant pour mission d'animer une relation continue aves les clients​​​​​​​</a:t>
            </a:r>
          </a:p>
          <a:p>
            <a:pPr lvl="1">
              <a:lnSpc>
                <a:spcPts val="1700"/>
              </a:lnSpc>
            </a:pPr>
            <a:r>
              <a:rPr lang="fr-FR" sz="1600" dirty="0"/>
              <a:t>Mise à niveau de l’outillage CRM existant vers le CRM cible</a:t>
            </a:r>
          </a:p>
          <a:p>
            <a:pPr lvl="2">
              <a:lnSpc>
                <a:spcPts val="1700"/>
              </a:lnSpc>
            </a:pPr>
            <a:r>
              <a:rPr lang="fr-FR" sz="1400" dirty="0"/>
              <a:t>Adaptation pour un usage « tous clients entreprise », en répondant au besoin de suivi de la relation personae / conseiller</a:t>
            </a:r>
          </a:p>
          <a:p>
            <a:pPr lvl="2">
              <a:lnSpc>
                <a:spcPts val="1700"/>
              </a:lnSpc>
            </a:pPr>
            <a:r>
              <a:rPr lang="fr-FR" sz="1400" dirty="0"/>
              <a:t>Construction Vue 360° évolutive au fur et à mesure de la centralisation des briques métier</a:t>
            </a:r>
          </a:p>
          <a:p>
            <a:pPr lvl="2">
              <a:lnSpc>
                <a:spcPts val="1700"/>
              </a:lnSpc>
            </a:pPr>
            <a:r>
              <a:rPr lang="fr-FR" sz="1400" dirty="0"/>
              <a:t>Récupération des échanges avec les clients, </a:t>
            </a:r>
            <a:r>
              <a:rPr lang="fr-FR" sz="1400" dirty="0" err="1"/>
              <a:t>yc</a:t>
            </a:r>
            <a:r>
              <a:rPr lang="fr-FR" sz="1400" dirty="0"/>
              <a:t> ceux opérés depuis les boites mails nominatives des conseillers</a:t>
            </a:r>
          </a:p>
          <a:p>
            <a:pPr lvl="2">
              <a:lnSpc>
                <a:spcPts val="1700"/>
              </a:lnSpc>
            </a:pPr>
            <a:r>
              <a:rPr lang="fr-FR" sz="1400" dirty="0"/>
              <a:t>Exposition de l’historique des échanges client-conseiller dans le temps</a:t>
            </a:r>
          </a:p>
          <a:p>
            <a:pPr lvl="2">
              <a:lnSpc>
                <a:spcPts val="1700"/>
              </a:lnSpc>
            </a:pPr>
            <a:r>
              <a:rPr lang="fr-FR" sz="1400" dirty="0"/>
              <a:t>Lien fort avec le « change » pour l’ajustement des pratiques actuelles</a:t>
            </a:r>
          </a:p>
          <a:p>
            <a:pPr lvl="2">
              <a:lnSpc>
                <a:spcPts val="1700"/>
              </a:lnSpc>
            </a:pPr>
            <a:r>
              <a:rPr lang="fr-FR" sz="1400" dirty="0"/>
              <a:t>Récupération des fonctionnalités de C-</a:t>
            </a:r>
            <a:r>
              <a:rPr lang="fr-FR" sz="1400" dirty="0" err="1"/>
              <a:t>Fiab</a:t>
            </a:r>
            <a:r>
              <a:rPr lang="fr-FR" sz="1400" dirty="0"/>
              <a:t> (Bloc note préparation rendez-vous DSN, Orchestration de l’activité de fiabilisation, Suivi de l’avancement de l’activité de fiabilisation, Suivi de l’effectivité des promesses de mise en conformité, Mise en place d’un moteur d’analyse des situations)</a:t>
            </a:r>
          </a:p>
          <a:p>
            <a:pPr lvl="1">
              <a:lnSpc>
                <a:spcPts val="1700"/>
              </a:lnSpc>
            </a:pPr>
            <a:r>
              <a:rPr lang="fr-FR" sz="1600" dirty="0"/>
              <a:t>Mise en place du suivi de la relation client</a:t>
            </a:r>
          </a:p>
          <a:p>
            <a:pPr lvl="1">
              <a:lnSpc>
                <a:spcPts val="1700"/>
              </a:lnSpc>
            </a:pPr>
            <a:r>
              <a:rPr lang="fr-FR" sz="1600" dirty="0"/>
              <a:t>Innovation</a:t>
            </a:r>
          </a:p>
        </p:txBody>
      </p:sp>
    </p:spTree>
    <p:extLst>
      <p:ext uri="{BB962C8B-B14F-4D97-AF65-F5344CB8AC3E}">
        <p14:creationId xmlns:p14="http://schemas.microsoft.com/office/powerpoint/2010/main" val="1618410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A32CB-3D52-8DBB-E6E8-FBA0127A07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163F36-F237-9119-02A2-C525FB5C0187}"/>
              </a:ext>
            </a:extLst>
          </p:cNvPr>
          <p:cNvSpPr>
            <a:spLocks noGrp="1"/>
          </p:cNvSpPr>
          <p:nvPr>
            <p:ph type="title"/>
          </p:nvPr>
        </p:nvSpPr>
        <p:spPr/>
        <p:txBody>
          <a:bodyPr/>
          <a:lstStyle/>
          <a:p>
            <a:r>
              <a:rPr lang="fr-FR" sz="2200" dirty="0"/>
              <a:t>ROSE – pôle Gestion de la Relation Client</a:t>
            </a:r>
          </a:p>
        </p:txBody>
      </p:sp>
      <p:sp>
        <p:nvSpPr>
          <p:cNvPr id="3" name="Espace réservé du contenu 2">
            <a:extLst>
              <a:ext uri="{FF2B5EF4-FFF2-40B4-BE49-F238E27FC236}">
                <a16:creationId xmlns:a16="http://schemas.microsoft.com/office/drawing/2014/main" id="{E880C4EB-60AA-B328-17E3-C6B3ED9607C0}"/>
              </a:ext>
            </a:extLst>
          </p:cNvPr>
          <p:cNvSpPr>
            <a:spLocks noGrp="1"/>
          </p:cNvSpPr>
          <p:nvPr>
            <p:ph idx="1"/>
          </p:nvPr>
        </p:nvSpPr>
        <p:spPr>
          <a:xfrm>
            <a:off x="323848" y="1577101"/>
            <a:ext cx="9401065" cy="1851899"/>
          </a:xfrm>
        </p:spPr>
        <p:txBody>
          <a:bodyPr>
            <a:noAutofit/>
          </a:bodyPr>
          <a:lstStyle/>
          <a:p>
            <a:pPr marL="0" indent="0">
              <a:lnSpc>
                <a:spcPts val="1700"/>
              </a:lnSpc>
              <a:buNone/>
            </a:pPr>
            <a:r>
              <a:rPr lang="fr-FR" sz="1600" b="1" dirty="0">
                <a:solidFill>
                  <a:srgbClr val="951B81"/>
                </a:solidFill>
              </a:rPr>
              <a:t>Activités principales </a:t>
            </a:r>
          </a:p>
          <a:p>
            <a:pPr marL="0" indent="0">
              <a:lnSpc>
                <a:spcPts val="1700"/>
              </a:lnSpc>
              <a:buNone/>
            </a:pPr>
            <a:endParaRPr lang="fr-FR" sz="1600" b="1" dirty="0"/>
          </a:p>
          <a:p>
            <a:pPr>
              <a:lnSpc>
                <a:spcPts val="1700"/>
              </a:lnSpc>
            </a:pPr>
            <a:r>
              <a:rPr lang="fr-FR" sz="1800" b="1" dirty="0"/>
              <a:t>Mettre en place une plateforme complète permettant de gérer la relation avec les clients entreprise</a:t>
            </a:r>
            <a:endParaRPr lang="fr-FR" sz="1800" dirty="0"/>
          </a:p>
          <a:p>
            <a:pPr lvl="1">
              <a:lnSpc>
                <a:spcPts val="1700"/>
              </a:lnSpc>
            </a:pPr>
            <a:r>
              <a:rPr lang="fr-FR" sz="1600" dirty="0"/>
              <a:t>Partager les actions sur l’offre de service menées par les différents acteurs IRC et Fédération</a:t>
            </a:r>
          </a:p>
          <a:p>
            <a:pPr lvl="1">
              <a:lnSpc>
                <a:spcPts val="1700"/>
              </a:lnSpc>
            </a:pPr>
            <a:r>
              <a:rPr lang="fr-FR" sz="1600" dirty="0"/>
              <a:t>Tracer les interactions de nos clients entreprise</a:t>
            </a:r>
          </a:p>
          <a:p>
            <a:pPr lvl="1">
              <a:lnSpc>
                <a:spcPts val="1700"/>
              </a:lnSpc>
            </a:pPr>
            <a:r>
              <a:rPr lang="fr-FR" sz="1600" dirty="0"/>
              <a:t>Produire les éléments permettant de maitriser la diffusion de l’offre de service</a:t>
            </a:r>
          </a:p>
        </p:txBody>
      </p:sp>
      <p:sp>
        <p:nvSpPr>
          <p:cNvPr id="6" name="Espace réservé du numéro de diapositive 5">
            <a:extLst>
              <a:ext uri="{FF2B5EF4-FFF2-40B4-BE49-F238E27FC236}">
                <a16:creationId xmlns:a16="http://schemas.microsoft.com/office/drawing/2014/main" id="{B03C876B-FEEA-EA45-1FF5-8D817ACE07A6}"/>
              </a:ext>
            </a:extLst>
          </p:cNvPr>
          <p:cNvSpPr>
            <a:spLocks noGrp="1"/>
          </p:cNvSpPr>
          <p:nvPr>
            <p:ph type="sldNum" sz="quarter" idx="4"/>
          </p:nvPr>
        </p:nvSpPr>
        <p:spPr/>
        <p:txBody>
          <a:bodyPr/>
          <a:lstStyle/>
          <a:p>
            <a:fld id="{0122D7F3-A425-4DC0-8E27-7F938E352BD0}" type="slidenum">
              <a:rPr lang="fr-FR" smtClean="0"/>
              <a:pPr/>
              <a:t>21</a:t>
            </a:fld>
            <a:endParaRPr lang="fr-FR" dirty="0"/>
          </a:p>
        </p:txBody>
      </p:sp>
      <p:sp>
        <p:nvSpPr>
          <p:cNvPr id="7" name="Espace réservé de la date 3">
            <a:extLst>
              <a:ext uri="{FF2B5EF4-FFF2-40B4-BE49-F238E27FC236}">
                <a16:creationId xmlns:a16="http://schemas.microsoft.com/office/drawing/2014/main" id="{0D4BF84A-64F4-2E31-6582-EB92D2CD8E5B}"/>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9" name="Espace réservé du pied de page 4">
            <a:extLst>
              <a:ext uri="{FF2B5EF4-FFF2-40B4-BE49-F238E27FC236}">
                <a16:creationId xmlns:a16="http://schemas.microsoft.com/office/drawing/2014/main" id="{858EA25F-99E0-B332-B294-8EF88FC819C2}"/>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10" name="Rectangle 9">
            <a:extLst>
              <a:ext uri="{FF2B5EF4-FFF2-40B4-BE49-F238E27FC236}">
                <a16:creationId xmlns:a16="http://schemas.microsoft.com/office/drawing/2014/main" id="{2007291E-E316-5969-8584-374547540CF2}"/>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ROSE</a:t>
            </a:r>
          </a:p>
          <a:p>
            <a:pPr marL="285750" indent="-285750">
              <a:buFont typeface="Wingdings" panose="05000000000000000000" pitchFamily="2" charset="2"/>
              <a:buChar char="§"/>
            </a:pPr>
            <a:r>
              <a:rPr lang="fr-FR" sz="1600" dirty="0">
                <a:solidFill>
                  <a:schemeClr val="tx1"/>
                </a:solidFill>
              </a:rPr>
              <a:t>Outil de la relation client entreprises</a:t>
            </a:r>
          </a:p>
          <a:p>
            <a:pPr marL="285750" indent="-285750">
              <a:buFont typeface="Wingdings" panose="05000000000000000000" pitchFamily="2" charset="2"/>
              <a:buChar char="§"/>
            </a:pPr>
            <a:r>
              <a:rPr lang="fr-FR" sz="1600" dirty="0">
                <a:solidFill>
                  <a:schemeClr val="tx1"/>
                </a:solidFill>
              </a:rPr>
              <a:t>Agirc-Arrco Pro</a:t>
            </a:r>
          </a:p>
        </p:txBody>
      </p:sp>
      <p:sp>
        <p:nvSpPr>
          <p:cNvPr id="11" name="Espace réservé du contenu 2">
            <a:extLst>
              <a:ext uri="{FF2B5EF4-FFF2-40B4-BE49-F238E27FC236}">
                <a16:creationId xmlns:a16="http://schemas.microsoft.com/office/drawing/2014/main" id="{E3645B1C-1602-9A0D-90CF-ACF376C0D582}"/>
              </a:ext>
            </a:extLst>
          </p:cNvPr>
          <p:cNvSpPr txBox="1">
            <a:spLocks/>
          </p:cNvSpPr>
          <p:nvPr/>
        </p:nvSpPr>
        <p:spPr>
          <a:xfrm>
            <a:off x="323848" y="3386170"/>
            <a:ext cx="11782427" cy="290037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spcAft>
                <a:spcPts val="600"/>
              </a:spcAft>
              <a:buClr>
                <a:schemeClr val="tx2"/>
              </a:buClr>
              <a:buFont typeface="Arial" panose="020B0604020202020204" pitchFamily="34" charset="0"/>
              <a:buNone/>
              <a:defRPr sz="1600" kern="1200">
                <a:solidFill>
                  <a:schemeClr val="tx1"/>
                </a:solidFill>
                <a:latin typeface="Montserrat" panose="000005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700"/>
              </a:lnSpc>
            </a:pPr>
            <a:r>
              <a:rPr lang="fr-FR" sz="1800" b="1" dirty="0"/>
              <a:t>Mettre en place tous les moyens nécessaires pour fournir l'aide utile aux conseillers et à tout autre acteur ayant pour mission d'animer une relation continue aves les clients​​​​​​​</a:t>
            </a:r>
          </a:p>
          <a:p>
            <a:pPr lvl="1">
              <a:lnSpc>
                <a:spcPts val="1700"/>
              </a:lnSpc>
            </a:pPr>
            <a:r>
              <a:rPr lang="fr-FR" sz="1600" dirty="0"/>
              <a:t>Mise à niveau de l’outillage CRM existant vers le CRM cible</a:t>
            </a:r>
          </a:p>
          <a:p>
            <a:pPr lvl="2">
              <a:lnSpc>
                <a:spcPts val="1700"/>
              </a:lnSpc>
            </a:pPr>
            <a:r>
              <a:rPr lang="fr-FR" sz="1400" dirty="0"/>
              <a:t>Adaptation pour un usage « tous clients entreprise », en répondant au besoin de suivi de la relation personae / conseiller</a:t>
            </a:r>
          </a:p>
          <a:p>
            <a:pPr lvl="2">
              <a:lnSpc>
                <a:spcPts val="1700"/>
              </a:lnSpc>
            </a:pPr>
            <a:r>
              <a:rPr lang="fr-FR" sz="1400" dirty="0"/>
              <a:t>Construction Vue 360° évolutive au fur et à mesure de la centralisation des briques métier</a:t>
            </a:r>
          </a:p>
          <a:p>
            <a:pPr lvl="2">
              <a:lnSpc>
                <a:spcPts val="1700"/>
              </a:lnSpc>
            </a:pPr>
            <a:r>
              <a:rPr lang="fr-FR" sz="1400" dirty="0"/>
              <a:t>Récupération des échanges avec les clients, y compris ceux opérés depuis les boites mails nominatives des conseillers</a:t>
            </a:r>
          </a:p>
          <a:p>
            <a:pPr lvl="2">
              <a:lnSpc>
                <a:spcPts val="1700"/>
              </a:lnSpc>
            </a:pPr>
            <a:r>
              <a:rPr lang="fr-FR" sz="1400" dirty="0"/>
              <a:t>Exposition de l’historique des échanges client-conseiller dans le temps</a:t>
            </a:r>
          </a:p>
          <a:p>
            <a:pPr lvl="2">
              <a:lnSpc>
                <a:spcPts val="1700"/>
              </a:lnSpc>
            </a:pPr>
            <a:r>
              <a:rPr lang="fr-FR" sz="1400" dirty="0"/>
              <a:t>Lien fort avec le « change » pour l’ajustement des pratiques actuelles</a:t>
            </a:r>
          </a:p>
          <a:p>
            <a:pPr lvl="2">
              <a:lnSpc>
                <a:spcPts val="1700"/>
              </a:lnSpc>
            </a:pPr>
            <a:r>
              <a:rPr lang="fr-FR" sz="1400" dirty="0"/>
              <a:t>Récupération des fonctionnalités de C-</a:t>
            </a:r>
            <a:r>
              <a:rPr lang="fr-FR" sz="1400" dirty="0" err="1"/>
              <a:t>Fiab</a:t>
            </a:r>
            <a:r>
              <a:rPr lang="fr-FR" sz="1400" dirty="0"/>
              <a:t> (Bloc note préparation rendez-vous DSN, Orchestration de l’activité de fiabilisation, Suivi de l’avancement de l’activité de fiabilisation, Suivi de l’effectivité des promesses de mise en conformité, Mise en place d’un moteur d’analyse des situations)</a:t>
            </a:r>
          </a:p>
          <a:p>
            <a:pPr lvl="1">
              <a:lnSpc>
                <a:spcPts val="1700"/>
              </a:lnSpc>
            </a:pPr>
            <a:r>
              <a:rPr lang="fr-FR" sz="1600" dirty="0"/>
              <a:t>Mise en place du suivi de la relation client</a:t>
            </a:r>
          </a:p>
          <a:p>
            <a:pPr lvl="1">
              <a:lnSpc>
                <a:spcPts val="1700"/>
              </a:lnSpc>
            </a:pPr>
            <a:r>
              <a:rPr lang="fr-FR" sz="1600" dirty="0"/>
              <a:t>Innovation</a:t>
            </a:r>
          </a:p>
        </p:txBody>
      </p:sp>
    </p:spTree>
    <p:extLst>
      <p:ext uri="{BB962C8B-B14F-4D97-AF65-F5344CB8AC3E}">
        <p14:creationId xmlns:p14="http://schemas.microsoft.com/office/powerpoint/2010/main" val="2330238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436B6-382A-841F-D9BA-F4F8D07E3FD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838FE2-5B45-E99D-D884-94B571015DDC}"/>
              </a:ext>
            </a:extLst>
          </p:cNvPr>
          <p:cNvSpPr>
            <a:spLocks noGrp="1"/>
          </p:cNvSpPr>
          <p:nvPr>
            <p:ph type="title"/>
          </p:nvPr>
        </p:nvSpPr>
        <p:spPr/>
        <p:txBody>
          <a:bodyPr/>
          <a:lstStyle/>
          <a:p>
            <a:r>
              <a:rPr lang="fr-FR" sz="2200" dirty="0"/>
              <a:t>ROSE – pôle Offre de service socle transverse – Développement de l’</a:t>
            </a:r>
            <a:r>
              <a:rPr lang="fr-FR" sz="2200" dirty="0" err="1"/>
              <a:t>omnicanalité</a:t>
            </a:r>
            <a:endParaRPr lang="fr-FR" sz="2200" dirty="0"/>
          </a:p>
        </p:txBody>
      </p:sp>
      <p:sp>
        <p:nvSpPr>
          <p:cNvPr id="3" name="Espace réservé du contenu 2">
            <a:extLst>
              <a:ext uri="{FF2B5EF4-FFF2-40B4-BE49-F238E27FC236}">
                <a16:creationId xmlns:a16="http://schemas.microsoft.com/office/drawing/2014/main" id="{610C0FD2-7380-078D-75E2-C2F64DC71F94}"/>
              </a:ext>
            </a:extLst>
          </p:cNvPr>
          <p:cNvSpPr>
            <a:spLocks noGrp="1"/>
          </p:cNvSpPr>
          <p:nvPr>
            <p:ph idx="1"/>
          </p:nvPr>
        </p:nvSpPr>
        <p:spPr>
          <a:xfrm>
            <a:off x="323848" y="1577101"/>
            <a:ext cx="9401065" cy="1521101"/>
          </a:xfrm>
        </p:spPr>
        <p:txBody>
          <a:bodyPr>
            <a:noAutofit/>
          </a:bodyPr>
          <a:lstStyle/>
          <a:p>
            <a:pPr marL="0" indent="0">
              <a:lnSpc>
                <a:spcPts val="1700"/>
              </a:lnSpc>
              <a:buNone/>
            </a:pPr>
            <a:r>
              <a:rPr lang="fr-FR" sz="1600" b="1" dirty="0">
                <a:solidFill>
                  <a:srgbClr val="951B81"/>
                </a:solidFill>
              </a:rPr>
              <a:t>Activités principales </a:t>
            </a:r>
          </a:p>
          <a:p>
            <a:pPr marL="0" indent="0">
              <a:lnSpc>
                <a:spcPts val="1700"/>
              </a:lnSpc>
              <a:buNone/>
            </a:pPr>
            <a:endParaRPr lang="fr-FR" sz="1600" b="1" dirty="0"/>
          </a:p>
          <a:p>
            <a:r>
              <a:rPr lang="fr-FR" sz="1600" b="1" dirty="0"/>
              <a:t>Imaginer, proposer et mettre en œuvre des canaux de diffusion de l’offre de service entreprise</a:t>
            </a:r>
            <a:endParaRPr lang="fr-FR" sz="1600" dirty="0"/>
          </a:p>
          <a:p>
            <a:pPr lvl="1"/>
            <a:r>
              <a:rPr lang="fr-FR" sz="1400" dirty="0"/>
              <a:t>Mettre en place un nouvel espace dédié pour tous les clients entreprise, notamment pour les experts comptables</a:t>
            </a:r>
          </a:p>
          <a:p>
            <a:pPr lvl="1"/>
            <a:r>
              <a:rPr lang="fr-FR" sz="1400" dirty="0"/>
              <a:t>Capitaliser sur l’espace ESAA Individu et reprendre les éléments mutualisables pour définir l’espace client entreprise</a:t>
            </a:r>
          </a:p>
          <a:p>
            <a:pPr lvl="1"/>
            <a:r>
              <a:rPr lang="fr-FR" sz="1400" dirty="0"/>
              <a:t>Identifier des nouveaux vecteurs innovants de diffusion de l’offre de service</a:t>
            </a:r>
          </a:p>
          <a:p>
            <a:pPr lvl="1">
              <a:lnSpc>
                <a:spcPts val="1700"/>
              </a:lnSpc>
            </a:pPr>
            <a:endParaRPr lang="fr-FR" sz="1600" dirty="0"/>
          </a:p>
        </p:txBody>
      </p:sp>
      <p:sp>
        <p:nvSpPr>
          <p:cNvPr id="6" name="Espace réservé du numéro de diapositive 5">
            <a:extLst>
              <a:ext uri="{FF2B5EF4-FFF2-40B4-BE49-F238E27FC236}">
                <a16:creationId xmlns:a16="http://schemas.microsoft.com/office/drawing/2014/main" id="{42000025-3711-A6E9-3AF3-117EBB5EA0B1}"/>
              </a:ext>
            </a:extLst>
          </p:cNvPr>
          <p:cNvSpPr>
            <a:spLocks noGrp="1"/>
          </p:cNvSpPr>
          <p:nvPr>
            <p:ph type="sldNum" sz="quarter" idx="4"/>
          </p:nvPr>
        </p:nvSpPr>
        <p:spPr/>
        <p:txBody>
          <a:bodyPr/>
          <a:lstStyle/>
          <a:p>
            <a:fld id="{0122D7F3-A425-4DC0-8E27-7F938E352BD0}" type="slidenum">
              <a:rPr lang="fr-FR" smtClean="0"/>
              <a:pPr/>
              <a:t>22</a:t>
            </a:fld>
            <a:endParaRPr lang="fr-FR" dirty="0"/>
          </a:p>
        </p:txBody>
      </p:sp>
      <p:sp>
        <p:nvSpPr>
          <p:cNvPr id="7" name="Espace réservé de la date 3">
            <a:extLst>
              <a:ext uri="{FF2B5EF4-FFF2-40B4-BE49-F238E27FC236}">
                <a16:creationId xmlns:a16="http://schemas.microsoft.com/office/drawing/2014/main" id="{F865C40C-5BC4-3D2A-E284-07DF5472DADD}"/>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E84F8C92-A637-32BA-2206-EC92B2D96249}"/>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D6BCF846-37DE-2F5B-2771-849C405E4E1E}"/>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ROSE</a:t>
            </a:r>
          </a:p>
          <a:p>
            <a:pPr marL="285750" indent="-285750">
              <a:buFont typeface="Wingdings" panose="05000000000000000000" pitchFamily="2" charset="2"/>
              <a:buChar char="§"/>
            </a:pPr>
            <a:r>
              <a:rPr lang="fr-FR" sz="1600" dirty="0">
                <a:solidFill>
                  <a:schemeClr val="tx1"/>
                </a:solidFill>
              </a:rPr>
              <a:t>Outil de la relation client entreprises</a:t>
            </a:r>
          </a:p>
          <a:p>
            <a:pPr marL="285750" indent="-285750">
              <a:buFont typeface="Wingdings" panose="05000000000000000000" pitchFamily="2" charset="2"/>
              <a:buChar char="§"/>
            </a:pPr>
            <a:r>
              <a:rPr lang="fr-FR" sz="1600" dirty="0">
                <a:solidFill>
                  <a:schemeClr val="tx1"/>
                </a:solidFill>
              </a:rPr>
              <a:t>Agirc-Arrco Pro</a:t>
            </a:r>
          </a:p>
        </p:txBody>
      </p:sp>
      <p:sp>
        <p:nvSpPr>
          <p:cNvPr id="10" name="Espace réservé du contenu 2">
            <a:extLst>
              <a:ext uri="{FF2B5EF4-FFF2-40B4-BE49-F238E27FC236}">
                <a16:creationId xmlns:a16="http://schemas.microsoft.com/office/drawing/2014/main" id="{2B5E51AF-A590-169D-B86D-81279333D247}"/>
              </a:ext>
            </a:extLst>
          </p:cNvPr>
          <p:cNvSpPr txBox="1">
            <a:spLocks/>
          </p:cNvSpPr>
          <p:nvPr/>
        </p:nvSpPr>
        <p:spPr>
          <a:xfrm>
            <a:off x="323848" y="3622834"/>
            <a:ext cx="11782427" cy="454433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spcAft>
                <a:spcPts val="600"/>
              </a:spcAft>
              <a:buClr>
                <a:schemeClr val="tx2"/>
              </a:buClr>
              <a:buFont typeface="Arial" panose="020B0604020202020204" pitchFamily="34" charset="0"/>
              <a:buNone/>
              <a:defRPr sz="1600" kern="1200">
                <a:solidFill>
                  <a:schemeClr val="tx1"/>
                </a:solidFill>
                <a:latin typeface="Montserrat" panose="000005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1" dirty="0"/>
              <a:t>Construction d’un socle d’éléments organisés ayant pour objectif de rendre accessible et visible l’offre de service globale actuelle et future, par tous les clients et depuis toutes les IRC et/ou la fédération (en fonction du client concerné)</a:t>
            </a:r>
            <a:endParaRPr lang="fr-FR" sz="1600" dirty="0"/>
          </a:p>
          <a:p>
            <a:pPr lvl="1"/>
            <a:r>
              <a:rPr lang="fr-FR" sz="1400" dirty="0"/>
              <a:t>Mise en place d’un socle d’éléments organisés ayant pour objectif de rendre accessible et visible l’offre de service globale actuelle et future, par tous les clients et depuis toutes les IRC et/ou la fédération (en fonction du client concerné)</a:t>
            </a:r>
          </a:p>
          <a:p>
            <a:pPr lvl="1"/>
            <a:r>
              <a:rPr lang="fr-FR" sz="1400" dirty="0"/>
              <a:t>Construction en priorité haute d’un ESAA-e pour les Experts Comptables et pour les IRC sans portail (homogénéité du service rendu par les IRC)</a:t>
            </a:r>
          </a:p>
          <a:p>
            <a:pPr lvl="1"/>
            <a:r>
              <a:rPr lang="fr-FR" sz="1400" dirty="0"/>
              <a:t>Rafraichissement des outils digitaux existants (mise aux standard actuels)</a:t>
            </a:r>
          </a:p>
          <a:p>
            <a:pPr lvl="1"/>
            <a:r>
              <a:rPr lang="fr-FR" sz="1400" dirty="0"/>
              <a:t>Définition des modalités de réalisation des rencontres en entreprise (physique avec les GPS, mais aussi via des moyens de partage modernes).</a:t>
            </a:r>
          </a:p>
          <a:p>
            <a:pPr lvl="1"/>
            <a:r>
              <a:rPr lang="fr-FR" sz="1400" dirty="0"/>
              <a:t>Réflexions techniques et POC sur l’utilisation de l’IA dans le cadre de l’activité de fiabilisation</a:t>
            </a:r>
          </a:p>
          <a:p>
            <a:pPr lvl="1"/>
            <a:r>
              <a:rPr lang="fr-FR" sz="1400" dirty="0"/>
              <a:t>Construction d’une base de connaissance entreprise qui permettra d’alimenter des services transverses (type FAQ / </a:t>
            </a:r>
            <a:r>
              <a:rPr lang="fr-FR" sz="1400" dirty="0" err="1"/>
              <a:t>Chatbot</a:t>
            </a:r>
            <a:r>
              <a:rPr lang="fr-FR" sz="1400" dirty="0"/>
              <a:t>)</a:t>
            </a:r>
          </a:p>
          <a:p>
            <a:pPr lvl="1"/>
            <a:r>
              <a:rPr lang="fr-FR" sz="1400" dirty="0"/>
              <a:t>Innovation</a:t>
            </a:r>
          </a:p>
          <a:p>
            <a:pPr lvl="1">
              <a:lnSpc>
                <a:spcPts val="1700"/>
              </a:lnSpc>
            </a:pPr>
            <a:endParaRPr lang="fr-FR" sz="1600" dirty="0"/>
          </a:p>
        </p:txBody>
      </p:sp>
    </p:spTree>
    <p:extLst>
      <p:ext uri="{BB962C8B-B14F-4D97-AF65-F5344CB8AC3E}">
        <p14:creationId xmlns:p14="http://schemas.microsoft.com/office/powerpoint/2010/main" val="3972673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70E4B-F605-56E1-6010-4C03D4A554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50C4361-C321-0AFC-8491-BF4391CB8EEF}"/>
              </a:ext>
            </a:extLst>
          </p:cNvPr>
          <p:cNvSpPr>
            <a:spLocks noGrp="1"/>
          </p:cNvSpPr>
          <p:nvPr>
            <p:ph type="title"/>
          </p:nvPr>
        </p:nvSpPr>
        <p:spPr/>
        <p:txBody>
          <a:bodyPr/>
          <a:lstStyle/>
          <a:p>
            <a:r>
              <a:rPr lang="fr-FR" sz="2200" dirty="0"/>
              <a:t>ROSE – pôle Offre de service métier et conseil</a:t>
            </a:r>
          </a:p>
        </p:txBody>
      </p:sp>
      <p:sp>
        <p:nvSpPr>
          <p:cNvPr id="3" name="Espace réservé du contenu 2">
            <a:extLst>
              <a:ext uri="{FF2B5EF4-FFF2-40B4-BE49-F238E27FC236}">
                <a16:creationId xmlns:a16="http://schemas.microsoft.com/office/drawing/2014/main" id="{20F517F2-1989-9FEE-9DCB-99F2C729B8E0}"/>
              </a:ext>
            </a:extLst>
          </p:cNvPr>
          <p:cNvSpPr>
            <a:spLocks noGrp="1"/>
          </p:cNvSpPr>
          <p:nvPr>
            <p:ph idx="1"/>
          </p:nvPr>
        </p:nvSpPr>
        <p:spPr>
          <a:xfrm>
            <a:off x="323848" y="1577101"/>
            <a:ext cx="9401065" cy="1851899"/>
          </a:xfrm>
        </p:spPr>
        <p:txBody>
          <a:bodyPr>
            <a:noAutofit/>
          </a:bodyPr>
          <a:lstStyle/>
          <a:p>
            <a:pPr marL="0" indent="0">
              <a:lnSpc>
                <a:spcPts val="1700"/>
              </a:lnSpc>
              <a:buNone/>
            </a:pPr>
            <a:r>
              <a:rPr lang="fr-FR" sz="1600" b="1" dirty="0">
                <a:solidFill>
                  <a:srgbClr val="951B81"/>
                </a:solidFill>
              </a:rPr>
              <a:t>Activités principales </a:t>
            </a:r>
          </a:p>
          <a:p>
            <a:pPr marL="0" indent="0">
              <a:lnSpc>
                <a:spcPts val="1700"/>
              </a:lnSpc>
              <a:buNone/>
            </a:pPr>
            <a:endParaRPr lang="fr-FR" sz="1600" b="1" dirty="0"/>
          </a:p>
          <a:p>
            <a:r>
              <a:rPr lang="fr-FR" sz="1600" b="1" dirty="0"/>
              <a:t>Disposer d’une offre de service connue et reconnue et faire connaitre la marque Agirc-Arrco auprès des « clients entreprises » du régime</a:t>
            </a:r>
          </a:p>
          <a:p>
            <a:pPr lvl="1"/>
            <a:r>
              <a:rPr lang="fr-FR" sz="1400" dirty="0"/>
              <a:t>Axe Métier, phase 1 : faire connaitre, installer dans les esprits, ajuster l’offre de fiabilisation de la DSN</a:t>
            </a:r>
          </a:p>
          <a:p>
            <a:pPr lvl="1"/>
            <a:r>
              <a:rPr lang="fr-FR" sz="1400" dirty="0"/>
              <a:t>Axe Métier, phase 2 :  définir une offre de service autour du futur compte</a:t>
            </a:r>
          </a:p>
          <a:p>
            <a:pPr lvl="1"/>
            <a:r>
              <a:rPr lang="fr-FR" sz="1400" dirty="0"/>
              <a:t>Axe Conseil : Valoriser les acteurs RH grâce à une offre proposée à leurs salariés  (préparation retraite, aide aux aidants,…) et apporter des services de pilotage et d’aide à la décision</a:t>
            </a:r>
          </a:p>
          <a:p>
            <a:pPr lvl="1">
              <a:lnSpc>
                <a:spcPts val="1700"/>
              </a:lnSpc>
            </a:pPr>
            <a:endParaRPr lang="fr-FR" sz="1600" dirty="0"/>
          </a:p>
        </p:txBody>
      </p:sp>
      <p:sp>
        <p:nvSpPr>
          <p:cNvPr id="6" name="Espace réservé du numéro de diapositive 5">
            <a:extLst>
              <a:ext uri="{FF2B5EF4-FFF2-40B4-BE49-F238E27FC236}">
                <a16:creationId xmlns:a16="http://schemas.microsoft.com/office/drawing/2014/main" id="{B8312491-6B10-6C5D-EC2F-6DE0BE3A964F}"/>
              </a:ext>
            </a:extLst>
          </p:cNvPr>
          <p:cNvSpPr>
            <a:spLocks noGrp="1"/>
          </p:cNvSpPr>
          <p:nvPr>
            <p:ph type="sldNum" sz="quarter" idx="4"/>
          </p:nvPr>
        </p:nvSpPr>
        <p:spPr/>
        <p:txBody>
          <a:bodyPr/>
          <a:lstStyle/>
          <a:p>
            <a:fld id="{0122D7F3-A425-4DC0-8E27-7F938E352BD0}" type="slidenum">
              <a:rPr lang="fr-FR" smtClean="0"/>
              <a:pPr/>
              <a:t>23</a:t>
            </a:fld>
            <a:endParaRPr lang="fr-FR" dirty="0"/>
          </a:p>
        </p:txBody>
      </p:sp>
      <p:sp>
        <p:nvSpPr>
          <p:cNvPr id="7" name="Espace réservé de la date 3">
            <a:extLst>
              <a:ext uri="{FF2B5EF4-FFF2-40B4-BE49-F238E27FC236}">
                <a16:creationId xmlns:a16="http://schemas.microsoft.com/office/drawing/2014/main" id="{37DE075C-D112-519C-744E-0DBFD08F2C78}"/>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B3ADAFDA-42BE-118D-1D69-7DA577526D26}"/>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2B64F3C6-891B-B4D4-01FB-705E8128C833}"/>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ROSE</a:t>
            </a:r>
          </a:p>
          <a:p>
            <a:pPr marL="285750" indent="-285750">
              <a:buFont typeface="Wingdings" panose="05000000000000000000" pitchFamily="2" charset="2"/>
              <a:buChar char="§"/>
            </a:pPr>
            <a:r>
              <a:rPr lang="fr-FR" sz="1600" dirty="0">
                <a:solidFill>
                  <a:schemeClr val="tx1"/>
                </a:solidFill>
              </a:rPr>
              <a:t>Outil de la relation client entreprises</a:t>
            </a:r>
          </a:p>
          <a:p>
            <a:pPr marL="285750" indent="-285750">
              <a:buFont typeface="Wingdings" panose="05000000000000000000" pitchFamily="2" charset="2"/>
              <a:buChar char="§"/>
            </a:pPr>
            <a:r>
              <a:rPr lang="fr-FR" sz="1600" dirty="0">
                <a:solidFill>
                  <a:schemeClr val="tx1"/>
                </a:solidFill>
              </a:rPr>
              <a:t>Agirc-Arrco Pro</a:t>
            </a:r>
          </a:p>
        </p:txBody>
      </p:sp>
      <p:sp>
        <p:nvSpPr>
          <p:cNvPr id="10" name="Espace réservé du contenu 2">
            <a:extLst>
              <a:ext uri="{FF2B5EF4-FFF2-40B4-BE49-F238E27FC236}">
                <a16:creationId xmlns:a16="http://schemas.microsoft.com/office/drawing/2014/main" id="{8B59F8EB-5838-938F-848B-F7EFEF3C4533}"/>
              </a:ext>
            </a:extLst>
          </p:cNvPr>
          <p:cNvSpPr txBox="1">
            <a:spLocks/>
          </p:cNvSpPr>
          <p:nvPr/>
        </p:nvSpPr>
        <p:spPr>
          <a:xfrm>
            <a:off x="323848" y="3461478"/>
            <a:ext cx="11782427" cy="2960839"/>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spcAft>
                <a:spcPts val="600"/>
              </a:spcAft>
              <a:buClr>
                <a:schemeClr val="tx2"/>
              </a:buClr>
              <a:buFont typeface="Arial" panose="020B0604020202020204" pitchFamily="34" charset="0"/>
              <a:buNone/>
              <a:defRPr sz="1600" kern="1200">
                <a:solidFill>
                  <a:schemeClr val="tx1"/>
                </a:solidFill>
                <a:latin typeface="Montserrat" panose="000005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1" dirty="0"/>
              <a:t>Construction progressive de l’offre de service métier cible, qu’elle serve directement à l’efficience de la gestion (taux de recouvrement) ou indirectement un vecteur de notoriété</a:t>
            </a:r>
          </a:p>
          <a:p>
            <a:pPr lvl="1"/>
            <a:r>
              <a:rPr lang="fr-FR" sz="1400" dirty="0"/>
              <a:t>Etat des lieux des existants, compilation des usages de diffusion actuels</a:t>
            </a:r>
          </a:p>
          <a:p>
            <a:pPr lvl="1"/>
            <a:r>
              <a:rPr lang="fr-FR" sz="1400" dirty="0"/>
              <a:t>Construction et partage d’une première offre globale « en l’état »</a:t>
            </a:r>
          </a:p>
          <a:p>
            <a:pPr lvl="1"/>
            <a:r>
              <a:rPr lang="fr-FR" sz="1400" dirty="0"/>
              <a:t>Identification et mise en œuvre de « quick </a:t>
            </a:r>
            <a:r>
              <a:rPr lang="fr-FR" sz="1400" dirty="0" err="1"/>
              <a:t>win</a:t>
            </a:r>
            <a:r>
              <a:rPr lang="fr-FR" sz="1400" dirty="0"/>
              <a:t> » sur l’offre digitale existante (dont exposition des résultats de nos contrôles dans l’Inter Régime, vers concentrateurs de paie et des éditeurs de paye leader du marché</a:t>
            </a:r>
          </a:p>
          <a:p>
            <a:pPr lvl="1"/>
            <a:r>
              <a:rPr lang="fr-FR" sz="1400" dirty="0"/>
              <a:t>Définition et construction des parcours de l’offre de service métier de demain (au-delà du 1er janvier 2025), en s’appuyant sur le socle digital et sur les moyens omnicanaux (Web, application digitale, …), en prévoyant leur adaptation aux différents profils les clients et en saisissant le moment venu les opportunités offertes par la centralisation des composants SI métiers</a:t>
            </a:r>
          </a:p>
          <a:p>
            <a:pPr lvl="1"/>
            <a:r>
              <a:rPr lang="fr-FR" sz="1400" dirty="0"/>
              <a:t>Construction en priorité haute d’un ESAA-e pour les Experts Comptables et pour les IRC sans portail (homogénéité du service rendu par les IRC)</a:t>
            </a:r>
          </a:p>
          <a:p>
            <a:pPr lvl="1"/>
            <a:r>
              <a:rPr lang="fr-FR" sz="1400" dirty="0"/>
              <a:t>Ajustement continu des aides à la résolution en ligne en se basant notamment sur de l’intelligence artificielle</a:t>
            </a:r>
          </a:p>
          <a:p>
            <a:pPr lvl="1"/>
            <a:r>
              <a:rPr lang="fr-FR" sz="1400" dirty="0"/>
              <a:t>Innovation</a:t>
            </a:r>
          </a:p>
          <a:p>
            <a:pPr lvl="1"/>
            <a:endParaRPr lang="fr-FR" sz="1400" dirty="0"/>
          </a:p>
          <a:p>
            <a:pPr lvl="1">
              <a:lnSpc>
                <a:spcPts val="1700"/>
              </a:lnSpc>
            </a:pPr>
            <a:endParaRPr lang="fr-FR" sz="1600" dirty="0"/>
          </a:p>
        </p:txBody>
      </p:sp>
    </p:spTree>
    <p:extLst>
      <p:ext uri="{BB962C8B-B14F-4D97-AF65-F5344CB8AC3E}">
        <p14:creationId xmlns:p14="http://schemas.microsoft.com/office/powerpoint/2010/main" val="2927660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57B13-4EAC-3131-C761-0E5AA1493E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52525A-43F5-97FB-D0B9-04A42B28D2C8}"/>
              </a:ext>
            </a:extLst>
          </p:cNvPr>
          <p:cNvSpPr>
            <a:spLocks noGrp="1"/>
          </p:cNvSpPr>
          <p:nvPr>
            <p:ph type="title"/>
          </p:nvPr>
        </p:nvSpPr>
        <p:spPr/>
        <p:txBody>
          <a:bodyPr/>
          <a:lstStyle/>
          <a:p>
            <a:r>
              <a:rPr lang="fr-FR" sz="2200" dirty="0"/>
              <a:t>ROSE – pôle Offre de service Data</a:t>
            </a:r>
          </a:p>
        </p:txBody>
      </p:sp>
      <p:sp>
        <p:nvSpPr>
          <p:cNvPr id="3" name="Espace réservé du contenu 2">
            <a:extLst>
              <a:ext uri="{FF2B5EF4-FFF2-40B4-BE49-F238E27FC236}">
                <a16:creationId xmlns:a16="http://schemas.microsoft.com/office/drawing/2014/main" id="{907CE906-4D46-4692-57A5-6711B4D906DA}"/>
              </a:ext>
            </a:extLst>
          </p:cNvPr>
          <p:cNvSpPr>
            <a:spLocks noGrp="1"/>
          </p:cNvSpPr>
          <p:nvPr>
            <p:ph idx="1"/>
          </p:nvPr>
        </p:nvSpPr>
        <p:spPr>
          <a:xfrm>
            <a:off x="323848" y="1577102"/>
            <a:ext cx="9401065" cy="1610706"/>
          </a:xfrm>
        </p:spPr>
        <p:txBody>
          <a:bodyPr>
            <a:noAutofit/>
          </a:bodyPr>
          <a:lstStyle/>
          <a:p>
            <a:pPr marL="0" indent="0">
              <a:lnSpc>
                <a:spcPts val="1700"/>
              </a:lnSpc>
              <a:buNone/>
            </a:pPr>
            <a:r>
              <a:rPr lang="fr-FR" sz="1600" b="1" dirty="0">
                <a:solidFill>
                  <a:srgbClr val="951B81"/>
                </a:solidFill>
              </a:rPr>
              <a:t>Activités principales </a:t>
            </a:r>
          </a:p>
          <a:p>
            <a:pPr marL="0" indent="0">
              <a:lnSpc>
                <a:spcPts val="1700"/>
              </a:lnSpc>
              <a:buNone/>
            </a:pPr>
            <a:endParaRPr lang="fr-FR" sz="1600" b="1" dirty="0"/>
          </a:p>
          <a:p>
            <a:r>
              <a:rPr lang="fr-FR" sz="1600" b="1" dirty="0"/>
              <a:t>Développer des partenariats avec des acteurs d’influence autour de l’étude de la donnée</a:t>
            </a:r>
          </a:p>
          <a:p>
            <a:pPr lvl="1"/>
            <a:r>
              <a:rPr lang="fr-FR" sz="1400" dirty="0"/>
              <a:t>Exploiter les données disponibles (DSN, Carrières, ...) pour rendre des services aux partenaires et aux employeurs</a:t>
            </a:r>
          </a:p>
          <a:p>
            <a:pPr lvl="1"/>
            <a:r>
              <a:rPr lang="fr-FR" sz="1400" dirty="0"/>
              <a:t>Systématiser la production d’éléments à destination des entreprises</a:t>
            </a:r>
          </a:p>
          <a:p>
            <a:pPr lvl="1"/>
            <a:r>
              <a:rPr lang="fr-FR" sz="1400" dirty="0"/>
              <a:t>Capitaliser sur les indicateurs produits pour optimiser l’offre de service</a:t>
            </a:r>
          </a:p>
          <a:p>
            <a:pPr lvl="1">
              <a:lnSpc>
                <a:spcPts val="1700"/>
              </a:lnSpc>
            </a:pPr>
            <a:endParaRPr lang="fr-FR" sz="1600" dirty="0"/>
          </a:p>
        </p:txBody>
      </p:sp>
      <p:sp>
        <p:nvSpPr>
          <p:cNvPr id="6" name="Espace réservé du numéro de diapositive 5">
            <a:extLst>
              <a:ext uri="{FF2B5EF4-FFF2-40B4-BE49-F238E27FC236}">
                <a16:creationId xmlns:a16="http://schemas.microsoft.com/office/drawing/2014/main" id="{00CE7AC7-EB91-0A22-2922-4D8B10703165}"/>
              </a:ext>
            </a:extLst>
          </p:cNvPr>
          <p:cNvSpPr>
            <a:spLocks noGrp="1"/>
          </p:cNvSpPr>
          <p:nvPr>
            <p:ph type="sldNum" sz="quarter" idx="4"/>
          </p:nvPr>
        </p:nvSpPr>
        <p:spPr/>
        <p:txBody>
          <a:bodyPr/>
          <a:lstStyle/>
          <a:p>
            <a:fld id="{0122D7F3-A425-4DC0-8E27-7F938E352BD0}" type="slidenum">
              <a:rPr lang="fr-FR" smtClean="0"/>
              <a:pPr/>
              <a:t>24</a:t>
            </a:fld>
            <a:endParaRPr lang="fr-FR" dirty="0"/>
          </a:p>
        </p:txBody>
      </p:sp>
      <p:sp>
        <p:nvSpPr>
          <p:cNvPr id="7" name="Espace réservé de la date 3">
            <a:extLst>
              <a:ext uri="{FF2B5EF4-FFF2-40B4-BE49-F238E27FC236}">
                <a16:creationId xmlns:a16="http://schemas.microsoft.com/office/drawing/2014/main" id="{C1BD837A-EAF6-985C-22F9-67933A9FA15F}"/>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2DE86340-040B-727A-95D7-41F40E473C80}"/>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BDC8CBE0-899E-4C6D-65B5-7B37F289D87A}"/>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ROSE</a:t>
            </a:r>
          </a:p>
          <a:p>
            <a:pPr marL="285750" indent="-285750">
              <a:buFont typeface="Wingdings" panose="05000000000000000000" pitchFamily="2" charset="2"/>
              <a:buChar char="§"/>
            </a:pPr>
            <a:r>
              <a:rPr lang="fr-FR" sz="1600" dirty="0">
                <a:solidFill>
                  <a:schemeClr val="tx1"/>
                </a:solidFill>
              </a:rPr>
              <a:t>Outil de la relation client entreprises</a:t>
            </a:r>
          </a:p>
          <a:p>
            <a:pPr marL="285750" indent="-285750">
              <a:buFont typeface="Wingdings" panose="05000000000000000000" pitchFamily="2" charset="2"/>
              <a:buChar char="§"/>
            </a:pPr>
            <a:r>
              <a:rPr lang="fr-FR" sz="1600" dirty="0">
                <a:solidFill>
                  <a:schemeClr val="tx1"/>
                </a:solidFill>
              </a:rPr>
              <a:t>Agirc-Arrco Pro</a:t>
            </a:r>
          </a:p>
        </p:txBody>
      </p:sp>
      <p:sp>
        <p:nvSpPr>
          <p:cNvPr id="10" name="Espace réservé du contenu 2">
            <a:extLst>
              <a:ext uri="{FF2B5EF4-FFF2-40B4-BE49-F238E27FC236}">
                <a16:creationId xmlns:a16="http://schemas.microsoft.com/office/drawing/2014/main" id="{8126D2EC-93C6-2E1C-256B-663819F7544D}"/>
              </a:ext>
            </a:extLst>
          </p:cNvPr>
          <p:cNvSpPr txBox="1">
            <a:spLocks/>
          </p:cNvSpPr>
          <p:nvPr/>
        </p:nvSpPr>
        <p:spPr>
          <a:xfrm>
            <a:off x="323848" y="3321628"/>
            <a:ext cx="11782427" cy="286728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spcAft>
                <a:spcPts val="600"/>
              </a:spcAft>
              <a:buClr>
                <a:schemeClr val="tx2"/>
              </a:buClr>
              <a:buFont typeface="Arial" panose="020B0604020202020204" pitchFamily="34" charset="0"/>
              <a:buNone/>
              <a:defRPr sz="1600" kern="1200">
                <a:solidFill>
                  <a:schemeClr val="tx1"/>
                </a:solidFill>
                <a:latin typeface="Montserrat" panose="000005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1" dirty="0"/>
              <a:t>Construction rapide d’une nouvelle offre de service nouvelle autour de la data</a:t>
            </a:r>
          </a:p>
          <a:p>
            <a:pPr lvl="1"/>
            <a:r>
              <a:rPr lang="fr-FR" sz="1400" dirty="0"/>
              <a:t>identification du type d’offre et sécurisation de l’échange de data</a:t>
            </a:r>
          </a:p>
          <a:p>
            <a:pPr lvl="1"/>
            <a:r>
              <a:rPr lang="fr-FR" sz="1400" dirty="0"/>
              <a:t>Identification des besoins avec les partenaires</a:t>
            </a:r>
          </a:p>
          <a:p>
            <a:pPr lvl="1"/>
            <a:r>
              <a:rPr lang="fr-FR" sz="1400" dirty="0"/>
              <a:t>Préparation à la mise en place de contrat de service, signature de partenariats</a:t>
            </a:r>
          </a:p>
          <a:p>
            <a:pPr lvl="1"/>
            <a:r>
              <a:rPr lang="fr-FR" sz="1400" dirty="0"/>
              <a:t>lien avec le DPO pour le respect des règles RGDP.</a:t>
            </a:r>
          </a:p>
          <a:p>
            <a:pPr lvl="1"/>
            <a:r>
              <a:rPr lang="fr-FR" sz="1400" dirty="0"/>
              <a:t>lien avec la MOA décisionnelle et au besoin avec la DSI-RC</a:t>
            </a:r>
          </a:p>
          <a:p>
            <a:pPr lvl="1"/>
            <a:r>
              <a:rPr lang="fr-FR" sz="1400" dirty="0"/>
              <a:t>construction du catalogue de service data</a:t>
            </a:r>
          </a:p>
          <a:p>
            <a:r>
              <a:rPr lang="fr-FR" sz="1600" b="1" dirty="0"/>
              <a:t>Exploitation en bout de chaine des data pour explorer de nouvelles pistes et alimenter l’innovation</a:t>
            </a:r>
          </a:p>
          <a:p>
            <a:pPr lvl="1"/>
            <a:r>
              <a:rPr lang="fr-FR" sz="1400" dirty="0"/>
              <a:t>Contribuer à la classification des clients (affinage des </a:t>
            </a:r>
            <a:r>
              <a:rPr lang="fr-FR" sz="1400" dirty="0" err="1"/>
              <a:t>personnae</a:t>
            </a:r>
            <a:r>
              <a:rPr lang="fr-FR" sz="1400" dirty="0"/>
              <a:t>), à l’étude de leurs pratiques, de leurs usages, à partir d'éléments compilant de multiples sources, pratiques de consommation des services (CRM), consommation des résultats d’enquêtes…</a:t>
            </a:r>
          </a:p>
          <a:p>
            <a:pPr lvl="1"/>
            <a:r>
              <a:rPr lang="fr-FR" sz="1400" dirty="0"/>
              <a:t>Détermination des éléments à considérer qui devront être mis en input du moteur d’analyse qui est évoqué dans la partie CRM.</a:t>
            </a:r>
          </a:p>
          <a:p>
            <a:pPr lvl="1"/>
            <a:r>
              <a:rPr lang="fr-FR" sz="1400" dirty="0"/>
              <a:t>Consommation de l’Analytics sur les habitudes de connexion, les parcours…</a:t>
            </a:r>
          </a:p>
          <a:p>
            <a:pPr lvl="1"/>
            <a:endParaRPr lang="fr-FR" sz="1400" dirty="0"/>
          </a:p>
          <a:p>
            <a:pPr lvl="1"/>
            <a:endParaRPr lang="fr-FR" sz="1400" dirty="0"/>
          </a:p>
          <a:p>
            <a:pPr lvl="1">
              <a:lnSpc>
                <a:spcPts val="1700"/>
              </a:lnSpc>
            </a:pPr>
            <a:endParaRPr lang="fr-FR" sz="1600" dirty="0"/>
          </a:p>
        </p:txBody>
      </p:sp>
    </p:spTree>
    <p:extLst>
      <p:ext uri="{BB962C8B-B14F-4D97-AF65-F5344CB8AC3E}">
        <p14:creationId xmlns:p14="http://schemas.microsoft.com/office/powerpoint/2010/main" val="381341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46B20-B808-063E-60B7-67942BF878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66B17B-CF03-FA02-0F9B-D74304912DDD}"/>
              </a:ext>
            </a:extLst>
          </p:cNvPr>
          <p:cNvSpPr>
            <a:spLocks noGrp="1"/>
          </p:cNvSpPr>
          <p:nvPr>
            <p:ph type="title"/>
          </p:nvPr>
        </p:nvSpPr>
        <p:spPr/>
        <p:txBody>
          <a:bodyPr/>
          <a:lstStyle/>
          <a:p>
            <a:r>
              <a:rPr lang="fr-FR" sz="2200" dirty="0"/>
              <a:t>ROSE – diffusion de l’offre de service globale – écoute client</a:t>
            </a:r>
          </a:p>
        </p:txBody>
      </p:sp>
      <p:sp>
        <p:nvSpPr>
          <p:cNvPr id="3" name="Espace réservé du contenu 2">
            <a:extLst>
              <a:ext uri="{FF2B5EF4-FFF2-40B4-BE49-F238E27FC236}">
                <a16:creationId xmlns:a16="http://schemas.microsoft.com/office/drawing/2014/main" id="{B5E5F5F7-A2DA-6364-A247-FDCB724FB2A6}"/>
              </a:ext>
            </a:extLst>
          </p:cNvPr>
          <p:cNvSpPr>
            <a:spLocks noGrp="1"/>
          </p:cNvSpPr>
          <p:nvPr>
            <p:ph idx="1"/>
          </p:nvPr>
        </p:nvSpPr>
        <p:spPr>
          <a:xfrm>
            <a:off x="323848" y="1577101"/>
            <a:ext cx="9401065" cy="1650193"/>
          </a:xfrm>
        </p:spPr>
        <p:txBody>
          <a:bodyPr>
            <a:noAutofit/>
          </a:bodyPr>
          <a:lstStyle/>
          <a:p>
            <a:pPr marL="0" indent="0">
              <a:lnSpc>
                <a:spcPts val="1700"/>
              </a:lnSpc>
              <a:buNone/>
            </a:pPr>
            <a:r>
              <a:rPr lang="fr-FR" sz="1600" b="1" dirty="0">
                <a:solidFill>
                  <a:srgbClr val="951B81"/>
                </a:solidFill>
              </a:rPr>
              <a:t>Activités principales </a:t>
            </a:r>
          </a:p>
          <a:p>
            <a:pPr marL="0" indent="0">
              <a:lnSpc>
                <a:spcPts val="1700"/>
              </a:lnSpc>
              <a:buNone/>
            </a:pPr>
            <a:endParaRPr lang="fr-FR" sz="1600" b="1" dirty="0"/>
          </a:p>
          <a:p>
            <a:r>
              <a:rPr lang="fr-FR" sz="1500" b="1" dirty="0"/>
              <a:t>Réconciliation des actions construite sur les offres de service et la déclinaison de la stratégie du régime</a:t>
            </a:r>
          </a:p>
          <a:p>
            <a:pPr lvl="1">
              <a:lnSpc>
                <a:spcPts val="1400"/>
              </a:lnSpc>
            </a:pPr>
            <a:r>
              <a:rPr lang="fr-FR" sz="1300" dirty="0"/>
              <a:t>Identification et prospection tous azimuts de clients qui pourraient bénéficier d’une offre de services de l’Agirc-Arrco mais aussi tout intermédiaire qui pourrait faire valoir la notoriété de l’Agirc-Arrco (presse spécialisée et </a:t>
            </a:r>
            <a:r>
              <a:rPr lang="fr-FR" sz="1300" dirty="0" err="1"/>
              <a:t>think</a:t>
            </a:r>
            <a:r>
              <a:rPr lang="fr-FR" sz="1300" dirty="0"/>
              <a:t> tank divers et variés)</a:t>
            </a:r>
          </a:p>
          <a:p>
            <a:pPr lvl="1">
              <a:lnSpc>
                <a:spcPts val="1700"/>
              </a:lnSpc>
            </a:pPr>
            <a:endParaRPr lang="fr-FR" sz="1600" dirty="0"/>
          </a:p>
        </p:txBody>
      </p:sp>
      <p:sp>
        <p:nvSpPr>
          <p:cNvPr id="6" name="Espace réservé du numéro de diapositive 5">
            <a:extLst>
              <a:ext uri="{FF2B5EF4-FFF2-40B4-BE49-F238E27FC236}">
                <a16:creationId xmlns:a16="http://schemas.microsoft.com/office/drawing/2014/main" id="{5AB18021-F4AA-7672-4BED-493F857E24A9}"/>
              </a:ext>
            </a:extLst>
          </p:cNvPr>
          <p:cNvSpPr>
            <a:spLocks noGrp="1"/>
          </p:cNvSpPr>
          <p:nvPr>
            <p:ph type="sldNum" sz="quarter" idx="4"/>
          </p:nvPr>
        </p:nvSpPr>
        <p:spPr/>
        <p:txBody>
          <a:bodyPr/>
          <a:lstStyle/>
          <a:p>
            <a:fld id="{0122D7F3-A425-4DC0-8E27-7F938E352BD0}" type="slidenum">
              <a:rPr lang="fr-FR" smtClean="0"/>
              <a:pPr/>
              <a:t>25</a:t>
            </a:fld>
            <a:endParaRPr lang="fr-FR" dirty="0"/>
          </a:p>
        </p:txBody>
      </p:sp>
      <p:sp>
        <p:nvSpPr>
          <p:cNvPr id="7" name="Espace réservé de la date 3">
            <a:extLst>
              <a:ext uri="{FF2B5EF4-FFF2-40B4-BE49-F238E27FC236}">
                <a16:creationId xmlns:a16="http://schemas.microsoft.com/office/drawing/2014/main" id="{E57ABF4D-2E4F-3BAD-40D9-7FA0DA5461B6}"/>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6E458F1C-B37F-9F86-DFCC-C404D0C3D34D}"/>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6744A8E0-75C3-1A66-879C-F16B2762A429}"/>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ROSE</a:t>
            </a:r>
          </a:p>
          <a:p>
            <a:pPr marL="285750" indent="-285750">
              <a:buFont typeface="Wingdings" panose="05000000000000000000" pitchFamily="2" charset="2"/>
              <a:buChar char="§"/>
            </a:pPr>
            <a:r>
              <a:rPr lang="fr-FR" sz="1600" dirty="0">
                <a:solidFill>
                  <a:schemeClr val="tx1"/>
                </a:solidFill>
              </a:rPr>
              <a:t>Outil de la relation client entreprises</a:t>
            </a:r>
          </a:p>
          <a:p>
            <a:pPr marL="285750" indent="-285750">
              <a:buFont typeface="Wingdings" panose="05000000000000000000" pitchFamily="2" charset="2"/>
              <a:buChar char="§"/>
            </a:pPr>
            <a:r>
              <a:rPr lang="fr-FR" sz="1600" dirty="0">
                <a:solidFill>
                  <a:schemeClr val="tx1"/>
                </a:solidFill>
              </a:rPr>
              <a:t>Agirc-Arrco Pro</a:t>
            </a:r>
          </a:p>
        </p:txBody>
      </p:sp>
      <p:sp>
        <p:nvSpPr>
          <p:cNvPr id="10" name="Espace réservé du contenu 2">
            <a:extLst>
              <a:ext uri="{FF2B5EF4-FFF2-40B4-BE49-F238E27FC236}">
                <a16:creationId xmlns:a16="http://schemas.microsoft.com/office/drawing/2014/main" id="{2CAB8F1F-0CE6-24E1-2945-B10FC2383923}"/>
              </a:ext>
            </a:extLst>
          </p:cNvPr>
          <p:cNvSpPr txBox="1">
            <a:spLocks/>
          </p:cNvSpPr>
          <p:nvPr/>
        </p:nvSpPr>
        <p:spPr>
          <a:xfrm>
            <a:off x="323848" y="3033650"/>
            <a:ext cx="11682156" cy="3340255"/>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0"/>
              </a:spcBef>
              <a:spcAft>
                <a:spcPts val="0"/>
              </a:spcAft>
              <a:buClr>
                <a:schemeClr val="tx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spcAft>
                <a:spcPts val="600"/>
              </a:spcAft>
              <a:buClr>
                <a:schemeClr val="tx2"/>
              </a:buClr>
              <a:buFont typeface="Arial" panose="020B0604020202020204" pitchFamily="34" charset="0"/>
              <a:buNone/>
              <a:defRPr sz="1600" kern="1200">
                <a:solidFill>
                  <a:schemeClr val="tx1"/>
                </a:solidFill>
                <a:latin typeface="Montserrat" panose="00000500000000000000" pitchFamily="50"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1400"/>
              </a:lnSpc>
            </a:pPr>
            <a:r>
              <a:rPr lang="fr-FR" sz="1300" dirty="0"/>
              <a:t>Suivi longitudinal de la relation privilégiée avec les clients (certains grands comptes, clients institutionnels EC en direct, via CNOEC et les CROEC) et avec les partenaires (APEC, AFEP, …)</a:t>
            </a:r>
          </a:p>
          <a:p>
            <a:pPr lvl="1">
              <a:lnSpc>
                <a:spcPts val="1400"/>
              </a:lnSpc>
            </a:pPr>
            <a:r>
              <a:rPr lang="fr-FR" sz="1300" dirty="0"/>
              <a:t>Définition avec les GPS des modalités de travail communes, organisation de l’entre aide inter IRC</a:t>
            </a:r>
          </a:p>
          <a:p>
            <a:pPr lvl="1">
              <a:lnSpc>
                <a:spcPts val="1400"/>
              </a:lnSpc>
            </a:pPr>
            <a:r>
              <a:rPr lang="fr-FR" sz="1300" dirty="0"/>
              <a:t>Construction du lien avec la partie concurrentielle des GPS, activation de la fertilisation croisée</a:t>
            </a:r>
          </a:p>
          <a:p>
            <a:pPr lvl="1">
              <a:lnSpc>
                <a:spcPts val="1400"/>
              </a:lnSpc>
            </a:pPr>
            <a:r>
              <a:rPr lang="fr-FR" sz="1300" dirty="0"/>
              <a:t>Coordination du développement de l’offre inter régime en s’appuyant sur les relais existants qui sont à sécuriser</a:t>
            </a:r>
          </a:p>
          <a:p>
            <a:pPr lvl="1">
              <a:lnSpc>
                <a:spcPts val="1400"/>
              </a:lnSpc>
            </a:pPr>
            <a:r>
              <a:rPr lang="fr-FR" sz="1300" dirty="0"/>
              <a:t>Traitement des « réclamations bienveillantes » émanant d’amis du régime (administrateurs, relais d’opinion, autre)</a:t>
            </a:r>
          </a:p>
          <a:p>
            <a:pPr lvl="1">
              <a:lnSpc>
                <a:spcPts val="1400"/>
              </a:lnSpc>
            </a:pPr>
            <a:r>
              <a:rPr lang="fr-FR" sz="1300" dirty="0"/>
              <a:t>Veille sur les pratiques de la concurrence</a:t>
            </a:r>
          </a:p>
          <a:p>
            <a:pPr lvl="1">
              <a:lnSpc>
                <a:spcPts val="1400"/>
              </a:lnSpc>
            </a:pPr>
            <a:r>
              <a:rPr lang="fr-FR" sz="1300" dirty="0"/>
              <a:t>Innovation</a:t>
            </a:r>
          </a:p>
          <a:p>
            <a:endParaRPr lang="fr-FR" sz="500" b="1" dirty="0"/>
          </a:p>
          <a:p>
            <a:r>
              <a:rPr lang="fr-FR" sz="1500" b="1" dirty="0"/>
              <a:t>Capter la voix du client</a:t>
            </a:r>
          </a:p>
          <a:p>
            <a:pPr lvl="1">
              <a:lnSpc>
                <a:spcPts val="1400"/>
              </a:lnSpc>
            </a:pPr>
            <a:r>
              <a:rPr lang="fr-FR" sz="1300" dirty="0"/>
              <a:t>Définir et construire des Enquêtes (nécessite une connaissance des tous les types de client pour bien faire)</a:t>
            </a:r>
          </a:p>
          <a:p>
            <a:pPr lvl="1">
              <a:lnSpc>
                <a:spcPts val="1400"/>
              </a:lnSpc>
            </a:pPr>
            <a:r>
              <a:rPr lang="fr-FR" sz="1300" dirty="0"/>
              <a:t>Faire parler les résultats d’enquêtes, </a:t>
            </a:r>
            <a:r>
              <a:rPr lang="fr-FR" sz="1300" dirty="0" err="1"/>
              <a:t>co-construire</a:t>
            </a:r>
            <a:r>
              <a:rPr lang="fr-FR" sz="1300" dirty="0"/>
              <a:t> les plans d’action</a:t>
            </a:r>
          </a:p>
          <a:p>
            <a:pPr lvl="1">
              <a:lnSpc>
                <a:spcPts val="1400"/>
              </a:lnSpc>
            </a:pPr>
            <a:r>
              <a:rPr lang="fr-FR" sz="1300" dirty="0"/>
              <a:t>Faire les retours des résultats de l’écoute client vers les processus métiers</a:t>
            </a:r>
          </a:p>
          <a:p>
            <a:pPr lvl="1">
              <a:lnSpc>
                <a:spcPts val="1400"/>
              </a:lnSpc>
            </a:pPr>
            <a:r>
              <a:rPr lang="fr-FR" sz="1300" dirty="0"/>
              <a:t>Suivre les plans d’action d’amélioration mis en place</a:t>
            </a:r>
          </a:p>
          <a:p>
            <a:pPr lvl="1">
              <a:lnSpc>
                <a:spcPts val="1400"/>
              </a:lnSpc>
            </a:pPr>
            <a:r>
              <a:rPr lang="fr-FR" sz="1300" dirty="0"/>
              <a:t>Organiser les évènement </a:t>
            </a:r>
            <a:r>
              <a:rPr lang="fr-FR" sz="1300" dirty="0" err="1"/>
              <a:t>lab</a:t>
            </a:r>
            <a:r>
              <a:rPr lang="fr-FR" sz="1300" dirty="0"/>
              <a:t> type REX</a:t>
            </a:r>
          </a:p>
          <a:p>
            <a:pPr lvl="1">
              <a:lnSpc>
                <a:spcPts val="1400"/>
              </a:lnSpc>
            </a:pPr>
            <a:r>
              <a:rPr lang="fr-FR" sz="1300" dirty="0"/>
              <a:t>Suivi de notoriété : presse, réseaux sociaux</a:t>
            </a:r>
          </a:p>
          <a:p>
            <a:pPr lvl="1">
              <a:lnSpc>
                <a:spcPts val="1400"/>
              </a:lnSpc>
            </a:pPr>
            <a:r>
              <a:rPr lang="fr-FR" sz="1300" dirty="0"/>
              <a:t>Observation et suivi dans le temps des pratiques digitales (</a:t>
            </a:r>
            <a:r>
              <a:rPr lang="fr-FR" sz="1300" dirty="0" err="1"/>
              <a:t>analytics</a:t>
            </a:r>
            <a:r>
              <a:rPr lang="fr-FR" sz="1300" dirty="0"/>
              <a:t> sur les produits digitaux et sur les pratiques de consommation de services non digitaux) – lien fort avec les IRC</a:t>
            </a:r>
          </a:p>
          <a:p>
            <a:pPr lvl="1">
              <a:lnSpc>
                <a:spcPts val="1700"/>
              </a:lnSpc>
            </a:pPr>
            <a:endParaRPr lang="fr-FR" sz="1600" dirty="0"/>
          </a:p>
        </p:txBody>
      </p:sp>
    </p:spTree>
    <p:extLst>
      <p:ext uri="{BB962C8B-B14F-4D97-AF65-F5344CB8AC3E}">
        <p14:creationId xmlns:p14="http://schemas.microsoft.com/office/powerpoint/2010/main" val="11353548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5879A-81EE-5332-563B-98865C6DA2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661C7D-8328-5720-FC31-C6D69B59C69D}"/>
              </a:ext>
            </a:extLst>
          </p:cNvPr>
          <p:cNvSpPr>
            <a:spLocks noGrp="1"/>
          </p:cNvSpPr>
          <p:nvPr>
            <p:ph type="title"/>
          </p:nvPr>
        </p:nvSpPr>
        <p:spPr/>
        <p:txBody>
          <a:bodyPr/>
          <a:lstStyle/>
          <a:p>
            <a:r>
              <a:rPr lang="fr-FR" sz="2200" dirty="0"/>
              <a:t>Unité : Services aux Activités de la DPR</a:t>
            </a:r>
          </a:p>
        </p:txBody>
      </p:sp>
      <p:sp>
        <p:nvSpPr>
          <p:cNvPr id="3" name="Espace réservé du contenu 2">
            <a:extLst>
              <a:ext uri="{FF2B5EF4-FFF2-40B4-BE49-F238E27FC236}">
                <a16:creationId xmlns:a16="http://schemas.microsoft.com/office/drawing/2014/main" id="{BDE6C794-B2D6-1CA5-95A4-467BE51ABB61}"/>
              </a:ext>
            </a:extLst>
          </p:cNvPr>
          <p:cNvSpPr>
            <a:spLocks noGrp="1"/>
          </p:cNvSpPr>
          <p:nvPr>
            <p:ph idx="1"/>
          </p:nvPr>
        </p:nvSpPr>
        <p:spPr>
          <a:xfrm>
            <a:off x="323848" y="1577101"/>
            <a:ext cx="11660171" cy="4544331"/>
          </a:xfrm>
        </p:spPr>
        <p:txBody>
          <a:bodyPr>
            <a:noAutofit/>
          </a:bodyPr>
          <a:lstStyle/>
          <a:p>
            <a:pPr marL="0" indent="0">
              <a:lnSpc>
                <a:spcPts val="1700"/>
              </a:lnSpc>
              <a:buNone/>
            </a:pPr>
            <a:endParaRPr lang="fr-FR" sz="1600" b="1" dirty="0">
              <a:solidFill>
                <a:srgbClr val="951B81"/>
              </a:solidFill>
            </a:endParaRPr>
          </a:p>
          <a:p>
            <a:pPr marL="0" indent="0">
              <a:lnSpc>
                <a:spcPts val="1700"/>
              </a:lnSpc>
              <a:buNone/>
            </a:pPr>
            <a:r>
              <a:rPr lang="fr-FR" sz="1600" b="1" dirty="0">
                <a:solidFill>
                  <a:srgbClr val="951B81"/>
                </a:solidFill>
              </a:rPr>
              <a:t>Cette Unité est garante :</a:t>
            </a:r>
          </a:p>
          <a:p>
            <a:pPr>
              <a:lnSpc>
                <a:spcPts val="1800"/>
              </a:lnSpc>
            </a:pPr>
            <a:r>
              <a:rPr lang="fr-FR" sz="1600" dirty="0"/>
              <a:t>de la mise en œuvre d’une méthode de pilotage (projet / gestion courante) efficiente en termes de budget / délai / qualité / méthode, une bonne maîtrise du portefeuille de projets de la DPR ainsi que de son  plan de charges et de son budget,</a:t>
            </a:r>
          </a:p>
          <a:p>
            <a:pPr>
              <a:lnSpc>
                <a:spcPts val="1800"/>
              </a:lnSpc>
            </a:pPr>
            <a:r>
              <a:rPr lang="fr-FR" sz="1600" dirty="0"/>
              <a:t>de la mise en place d’un </a:t>
            </a:r>
            <a:r>
              <a:rPr lang="fr-FR" sz="1600" dirty="0" err="1"/>
              <a:t>reporting</a:t>
            </a:r>
            <a:r>
              <a:rPr lang="fr-FR" sz="1600" dirty="0"/>
              <a:t> commun à tous les projets, DPR + DSI (et autres directions selon les projets), communicable aux institutions. Le port folio projet DSI / DPR à destination du comité de direction est en place depuis janvier 2022,</a:t>
            </a:r>
          </a:p>
          <a:p>
            <a:pPr>
              <a:lnSpc>
                <a:spcPts val="1800"/>
              </a:lnSpc>
            </a:pPr>
            <a:r>
              <a:rPr lang="fr-FR" sz="1600" dirty="0"/>
              <a:t>de la bonne ergonomie des interfaces et parcours pour les utilisateurs,</a:t>
            </a:r>
          </a:p>
          <a:p>
            <a:pPr>
              <a:lnSpc>
                <a:spcPts val="1800"/>
              </a:lnSpc>
            </a:pPr>
            <a:r>
              <a:rPr lang="fr-FR" sz="1600" dirty="0"/>
              <a:t>de l’expérimentation de nouvelles solutions à travers le Lab Innovation ceci afin d’accompagner la transformation,</a:t>
            </a:r>
          </a:p>
          <a:p>
            <a:pPr>
              <a:lnSpc>
                <a:spcPts val="1800"/>
              </a:lnSpc>
            </a:pPr>
            <a:r>
              <a:rPr lang="fr-FR" sz="1600" dirty="0"/>
              <a:t>de la bonne gestion et pilotage du régime Agirc-Arrco grâce à l’analyse des données, la mise en œuvre d’indicateurs/rapports,</a:t>
            </a:r>
          </a:p>
          <a:p>
            <a:pPr>
              <a:lnSpc>
                <a:spcPts val="1800"/>
              </a:lnSpc>
            </a:pPr>
            <a:r>
              <a:rPr lang="fr-FR" sz="1600" dirty="0"/>
              <a:t>de la certification des comptes Agirc-Arrco par les commissaires aux comptes grâce au bon fonctionnement des systèmes comptables Allocataires et Entreprises,</a:t>
            </a:r>
          </a:p>
          <a:p>
            <a:pPr>
              <a:lnSpc>
                <a:spcPts val="1800"/>
              </a:lnSpc>
            </a:pPr>
            <a:r>
              <a:rPr lang="fr-FR" sz="1600" dirty="0"/>
              <a:t>de l’accès des utilisateurs aux fonctions centrales du SI RC à l’aide d’une interface personnalisable.</a:t>
            </a:r>
          </a:p>
          <a:p>
            <a:pPr marL="0" indent="0">
              <a:lnSpc>
                <a:spcPts val="1800"/>
              </a:lnSpc>
              <a:buNone/>
            </a:pPr>
            <a:endParaRPr lang="fr-FR" sz="1600" dirty="0"/>
          </a:p>
        </p:txBody>
      </p:sp>
      <p:sp>
        <p:nvSpPr>
          <p:cNvPr id="6" name="Espace réservé du numéro de diapositive 5">
            <a:extLst>
              <a:ext uri="{FF2B5EF4-FFF2-40B4-BE49-F238E27FC236}">
                <a16:creationId xmlns:a16="http://schemas.microsoft.com/office/drawing/2014/main" id="{A97CB86C-96A0-E04A-CD1B-25EDE915E7B4}"/>
              </a:ext>
            </a:extLst>
          </p:cNvPr>
          <p:cNvSpPr>
            <a:spLocks noGrp="1"/>
          </p:cNvSpPr>
          <p:nvPr>
            <p:ph type="sldNum" sz="quarter" idx="4"/>
          </p:nvPr>
        </p:nvSpPr>
        <p:spPr/>
        <p:txBody>
          <a:bodyPr/>
          <a:lstStyle/>
          <a:p>
            <a:fld id="{0122D7F3-A425-4DC0-8E27-7F938E352BD0}" type="slidenum">
              <a:rPr lang="fr-FR" smtClean="0"/>
              <a:pPr/>
              <a:t>26</a:t>
            </a:fld>
            <a:endParaRPr lang="fr-FR" dirty="0"/>
          </a:p>
        </p:txBody>
      </p:sp>
      <p:sp>
        <p:nvSpPr>
          <p:cNvPr id="7" name="Espace réservé de la date 3">
            <a:extLst>
              <a:ext uri="{FF2B5EF4-FFF2-40B4-BE49-F238E27FC236}">
                <a16:creationId xmlns:a16="http://schemas.microsoft.com/office/drawing/2014/main" id="{AE7EF621-8EE1-31B6-2655-BF1BE36F6903}"/>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BDD14297-59E8-1720-B2C2-D762242F22D4}"/>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Tree>
    <p:extLst>
      <p:ext uri="{BB962C8B-B14F-4D97-AF65-F5344CB8AC3E}">
        <p14:creationId xmlns:p14="http://schemas.microsoft.com/office/powerpoint/2010/main" val="4038267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005C1-E2D8-B9A0-1E9D-3656726416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8D2A48-0BF5-9E02-8E86-8D3F7F77A92C}"/>
              </a:ext>
            </a:extLst>
          </p:cNvPr>
          <p:cNvSpPr>
            <a:spLocks noGrp="1"/>
          </p:cNvSpPr>
          <p:nvPr>
            <p:ph type="title"/>
          </p:nvPr>
        </p:nvSpPr>
        <p:spPr/>
        <p:txBody>
          <a:bodyPr/>
          <a:lstStyle/>
          <a:p>
            <a:r>
              <a:rPr lang="fr-FR" sz="2200" dirty="0"/>
              <a:t>Services aux Activités de la DPR – pôle Efficience DPR</a:t>
            </a:r>
          </a:p>
        </p:txBody>
      </p:sp>
      <p:sp>
        <p:nvSpPr>
          <p:cNvPr id="3" name="Espace réservé du contenu 2">
            <a:extLst>
              <a:ext uri="{FF2B5EF4-FFF2-40B4-BE49-F238E27FC236}">
                <a16:creationId xmlns:a16="http://schemas.microsoft.com/office/drawing/2014/main" id="{32ED83F6-DAE8-1FDA-842E-DA022F060776}"/>
              </a:ext>
            </a:extLst>
          </p:cNvPr>
          <p:cNvSpPr>
            <a:spLocks noGrp="1"/>
          </p:cNvSpPr>
          <p:nvPr>
            <p:ph idx="1"/>
          </p:nvPr>
        </p:nvSpPr>
        <p:spPr>
          <a:xfrm>
            <a:off x="323848" y="1577101"/>
            <a:ext cx="9401065" cy="4544331"/>
          </a:xfrm>
        </p:spPr>
        <p:txBody>
          <a:bodyPr>
            <a:noAutofit/>
          </a:bodyPr>
          <a:lstStyle/>
          <a:p>
            <a:pPr marL="0" indent="0">
              <a:lnSpc>
                <a:spcPts val="1700"/>
              </a:lnSpc>
              <a:buNone/>
            </a:pPr>
            <a:endParaRPr lang="fr-FR" sz="1600" b="1" dirty="0">
              <a:solidFill>
                <a:srgbClr val="951B81"/>
              </a:solidFill>
            </a:endParaRPr>
          </a:p>
          <a:p>
            <a:pPr marL="0" indent="0">
              <a:lnSpc>
                <a:spcPts val="1700"/>
              </a:lnSpc>
              <a:buNone/>
            </a:pPr>
            <a:r>
              <a:rPr lang="fr-FR" sz="1600" b="1" dirty="0">
                <a:solidFill>
                  <a:srgbClr val="951B81"/>
                </a:solidFill>
              </a:rPr>
              <a:t>Activités principales : Soutenir l’efficience de la DPR</a:t>
            </a:r>
          </a:p>
          <a:p>
            <a:pPr>
              <a:lnSpc>
                <a:spcPts val="1800"/>
              </a:lnSpc>
            </a:pPr>
            <a:r>
              <a:rPr lang="fr-FR" sz="1600" dirty="0"/>
              <a:t>Construire une vison métier de la feuille de route, connue et appropriée par tous les collaborateurs de la DPR, de la Fédération AA et des IRC, permettant d’alimenter le PTSI</a:t>
            </a:r>
          </a:p>
          <a:p>
            <a:pPr>
              <a:lnSpc>
                <a:spcPts val="1800"/>
              </a:lnSpc>
            </a:pPr>
            <a:r>
              <a:rPr lang="fr-FR" sz="1600" dirty="0"/>
              <a:t>Evaluer et piloter le plan de charge pluriannuel des projets et programmes majeurs</a:t>
            </a:r>
          </a:p>
          <a:p>
            <a:pPr>
              <a:lnSpc>
                <a:spcPts val="1800"/>
              </a:lnSpc>
            </a:pPr>
            <a:r>
              <a:rPr lang="fr-FR" sz="1600" dirty="0"/>
              <a:t>Accompagner la mise en œuvre d’un système de management par la qualité au travers de méthodes harmonisées et d’animateurs de processus de bout en bout.</a:t>
            </a:r>
          </a:p>
          <a:p>
            <a:pPr>
              <a:lnSpc>
                <a:spcPts val="1800"/>
              </a:lnSpc>
            </a:pPr>
            <a:r>
              <a:rPr lang="fr-FR" sz="1600" dirty="0"/>
              <a:t>Mettre en place une GEPP interne à la DPR en lien avec les objectifs stratégiques de la direction</a:t>
            </a:r>
          </a:p>
          <a:p>
            <a:pPr>
              <a:lnSpc>
                <a:spcPts val="1800"/>
              </a:lnSpc>
            </a:pPr>
            <a:r>
              <a:rPr lang="fr-FR" sz="1600" dirty="0"/>
              <a:t>Accompagner le changement d’organisation de la DPR et s’assurer de son efficience dans le temps</a:t>
            </a:r>
          </a:p>
          <a:p>
            <a:pPr>
              <a:lnSpc>
                <a:spcPts val="1800"/>
              </a:lnSpc>
            </a:pPr>
            <a:endParaRPr lang="fr-FR" sz="1600" dirty="0"/>
          </a:p>
          <a:p>
            <a:pPr>
              <a:lnSpc>
                <a:spcPts val="1800"/>
              </a:lnSpc>
            </a:pPr>
            <a:endParaRPr lang="fr-FR" sz="1600" dirty="0"/>
          </a:p>
          <a:p>
            <a:pPr marL="0" indent="0">
              <a:lnSpc>
                <a:spcPts val="1800"/>
              </a:lnSpc>
              <a:buNone/>
            </a:pPr>
            <a:endParaRPr lang="fr-FR" sz="1600" dirty="0"/>
          </a:p>
        </p:txBody>
      </p:sp>
      <p:sp>
        <p:nvSpPr>
          <p:cNvPr id="6" name="Espace réservé du numéro de diapositive 5">
            <a:extLst>
              <a:ext uri="{FF2B5EF4-FFF2-40B4-BE49-F238E27FC236}">
                <a16:creationId xmlns:a16="http://schemas.microsoft.com/office/drawing/2014/main" id="{D67A3B30-A1BA-6BB6-5017-AB2208308BE3}"/>
              </a:ext>
            </a:extLst>
          </p:cNvPr>
          <p:cNvSpPr>
            <a:spLocks noGrp="1"/>
          </p:cNvSpPr>
          <p:nvPr>
            <p:ph type="sldNum" sz="quarter" idx="4"/>
          </p:nvPr>
        </p:nvSpPr>
        <p:spPr/>
        <p:txBody>
          <a:bodyPr/>
          <a:lstStyle/>
          <a:p>
            <a:fld id="{0122D7F3-A425-4DC0-8E27-7F938E352BD0}" type="slidenum">
              <a:rPr lang="fr-FR" smtClean="0"/>
              <a:pPr/>
              <a:t>27</a:t>
            </a:fld>
            <a:endParaRPr lang="fr-FR" dirty="0"/>
          </a:p>
        </p:txBody>
      </p:sp>
      <p:sp>
        <p:nvSpPr>
          <p:cNvPr id="7" name="Espace réservé de la date 3">
            <a:extLst>
              <a:ext uri="{FF2B5EF4-FFF2-40B4-BE49-F238E27FC236}">
                <a16:creationId xmlns:a16="http://schemas.microsoft.com/office/drawing/2014/main" id="{B77AE0D6-C86D-300B-CA01-15E0CF87ABC4}"/>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CFB892DF-3CFB-9AC6-24D0-51EA742C3D69}"/>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B99F89FA-DAE7-79AA-29A1-A609C374A37F}"/>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Efficience DPR</a:t>
            </a:r>
          </a:p>
        </p:txBody>
      </p:sp>
    </p:spTree>
    <p:extLst>
      <p:ext uri="{BB962C8B-B14F-4D97-AF65-F5344CB8AC3E}">
        <p14:creationId xmlns:p14="http://schemas.microsoft.com/office/powerpoint/2010/main" val="26929004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A6A72-878F-CCCE-4550-76970AE9F6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5EC4552-981A-E364-76B2-F2037C9FB996}"/>
              </a:ext>
            </a:extLst>
          </p:cNvPr>
          <p:cNvSpPr>
            <a:spLocks noGrp="1"/>
          </p:cNvSpPr>
          <p:nvPr>
            <p:ph type="title"/>
          </p:nvPr>
        </p:nvSpPr>
        <p:spPr/>
        <p:txBody>
          <a:bodyPr/>
          <a:lstStyle/>
          <a:p>
            <a:r>
              <a:rPr lang="fr-FR" sz="2200" dirty="0"/>
              <a:t>Services aux Activités de la DPR – Conformité DPR</a:t>
            </a:r>
          </a:p>
        </p:txBody>
      </p:sp>
      <p:sp>
        <p:nvSpPr>
          <p:cNvPr id="3" name="Espace réservé du contenu 2">
            <a:extLst>
              <a:ext uri="{FF2B5EF4-FFF2-40B4-BE49-F238E27FC236}">
                <a16:creationId xmlns:a16="http://schemas.microsoft.com/office/drawing/2014/main" id="{E3881E34-C6BF-3E33-4693-AB90B80F796A}"/>
              </a:ext>
            </a:extLst>
          </p:cNvPr>
          <p:cNvSpPr>
            <a:spLocks noGrp="1"/>
          </p:cNvSpPr>
          <p:nvPr>
            <p:ph idx="1"/>
          </p:nvPr>
        </p:nvSpPr>
        <p:spPr>
          <a:xfrm>
            <a:off x="323848" y="1577101"/>
            <a:ext cx="9401065" cy="4544331"/>
          </a:xfrm>
        </p:spPr>
        <p:txBody>
          <a:bodyPr>
            <a:noAutofit/>
          </a:bodyPr>
          <a:lstStyle/>
          <a:p>
            <a:pPr marL="0" indent="0">
              <a:lnSpc>
                <a:spcPts val="1700"/>
              </a:lnSpc>
              <a:buNone/>
            </a:pPr>
            <a:endParaRPr lang="fr-FR" sz="1600" b="1" dirty="0">
              <a:solidFill>
                <a:srgbClr val="951B81"/>
              </a:solidFill>
            </a:endParaRPr>
          </a:p>
          <a:p>
            <a:pPr marL="0" indent="0">
              <a:lnSpc>
                <a:spcPts val="1700"/>
              </a:lnSpc>
              <a:buNone/>
            </a:pPr>
            <a:r>
              <a:rPr lang="fr-FR" sz="1600" b="1" dirty="0">
                <a:solidFill>
                  <a:srgbClr val="951B81"/>
                </a:solidFill>
              </a:rPr>
              <a:t>Activités principales : Accompagner la DPR dans sa mise en conformité</a:t>
            </a:r>
          </a:p>
          <a:p>
            <a:pPr>
              <a:lnSpc>
                <a:spcPts val="1800"/>
              </a:lnSpc>
            </a:pPr>
            <a:r>
              <a:rPr lang="fr-FR" sz="1600" dirty="0"/>
              <a:t>Gérer les demandes d'habilitation et portefeuille DPR</a:t>
            </a:r>
          </a:p>
          <a:p>
            <a:pPr>
              <a:lnSpc>
                <a:spcPts val="1800"/>
              </a:lnSpc>
            </a:pPr>
            <a:r>
              <a:rPr lang="fr-FR" sz="1600" dirty="0"/>
              <a:t>S’assurer de la réalisation des AIPD (Analyse d’Impact relative à la Protection des Données) dans les différents projets</a:t>
            </a:r>
          </a:p>
          <a:p>
            <a:pPr>
              <a:lnSpc>
                <a:spcPts val="1800"/>
              </a:lnSpc>
            </a:pPr>
            <a:r>
              <a:rPr lang="fr-FR" sz="1600" dirty="0"/>
              <a:t>Mettre en place la gestion / analyse des risques pour le programme GCE</a:t>
            </a:r>
          </a:p>
          <a:p>
            <a:pPr>
              <a:lnSpc>
                <a:spcPts val="1800"/>
              </a:lnSpc>
            </a:pPr>
            <a:r>
              <a:rPr lang="fr-FR" sz="1600" dirty="0"/>
              <a:t>Piloter les expérimentations des bureaux partagés</a:t>
            </a:r>
          </a:p>
          <a:p>
            <a:pPr>
              <a:lnSpc>
                <a:spcPts val="1800"/>
              </a:lnSpc>
            </a:pPr>
            <a:r>
              <a:rPr lang="fr-FR" sz="1600" dirty="0"/>
              <a:t>Mettre en conformité les identifiants allocataires</a:t>
            </a:r>
          </a:p>
          <a:p>
            <a:pPr>
              <a:lnSpc>
                <a:spcPts val="1800"/>
              </a:lnSpc>
            </a:pPr>
            <a:r>
              <a:rPr lang="fr-FR" sz="1600" dirty="0"/>
              <a:t>Préparer le cadrage et la mise en place d’un outil de management de projet commun et optimisation du pilotage</a:t>
            </a:r>
          </a:p>
          <a:p>
            <a:pPr marL="0" indent="0">
              <a:lnSpc>
                <a:spcPts val="1800"/>
              </a:lnSpc>
              <a:buNone/>
            </a:pPr>
            <a:endParaRPr lang="fr-FR" sz="1600" dirty="0"/>
          </a:p>
        </p:txBody>
      </p:sp>
      <p:sp>
        <p:nvSpPr>
          <p:cNvPr id="6" name="Espace réservé du numéro de diapositive 5">
            <a:extLst>
              <a:ext uri="{FF2B5EF4-FFF2-40B4-BE49-F238E27FC236}">
                <a16:creationId xmlns:a16="http://schemas.microsoft.com/office/drawing/2014/main" id="{5441D655-F7C4-4B93-FA55-8E7444D36340}"/>
              </a:ext>
            </a:extLst>
          </p:cNvPr>
          <p:cNvSpPr>
            <a:spLocks noGrp="1"/>
          </p:cNvSpPr>
          <p:nvPr>
            <p:ph type="sldNum" sz="quarter" idx="4"/>
          </p:nvPr>
        </p:nvSpPr>
        <p:spPr/>
        <p:txBody>
          <a:bodyPr/>
          <a:lstStyle/>
          <a:p>
            <a:fld id="{0122D7F3-A425-4DC0-8E27-7F938E352BD0}" type="slidenum">
              <a:rPr lang="fr-FR" smtClean="0"/>
              <a:pPr/>
              <a:t>28</a:t>
            </a:fld>
            <a:endParaRPr lang="fr-FR" dirty="0"/>
          </a:p>
        </p:txBody>
      </p:sp>
      <p:sp>
        <p:nvSpPr>
          <p:cNvPr id="7" name="Espace réservé de la date 3">
            <a:extLst>
              <a:ext uri="{FF2B5EF4-FFF2-40B4-BE49-F238E27FC236}">
                <a16:creationId xmlns:a16="http://schemas.microsoft.com/office/drawing/2014/main" id="{EE69805A-7748-3C7C-56F4-42DB232FF42C}"/>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0638FF1F-6490-88CF-7E87-512945EE7969}"/>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963D4781-60AD-2A10-3345-4018C1309FC4}"/>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Efficience DPR</a:t>
            </a:r>
          </a:p>
        </p:txBody>
      </p:sp>
    </p:spTree>
    <p:extLst>
      <p:ext uri="{BB962C8B-B14F-4D97-AF65-F5344CB8AC3E}">
        <p14:creationId xmlns:p14="http://schemas.microsoft.com/office/powerpoint/2010/main" val="4109996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85BFB-62D9-D26B-2975-CD91F08F75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6632B70-E2AB-5E2F-714A-5B997F522AEC}"/>
              </a:ext>
            </a:extLst>
          </p:cNvPr>
          <p:cNvSpPr>
            <a:spLocks noGrp="1"/>
          </p:cNvSpPr>
          <p:nvPr>
            <p:ph type="title"/>
          </p:nvPr>
        </p:nvSpPr>
        <p:spPr/>
        <p:txBody>
          <a:bodyPr/>
          <a:lstStyle/>
          <a:p>
            <a:r>
              <a:rPr lang="fr-FR" sz="2200" dirty="0"/>
              <a:t>Services aux Activités de la DPR – BI-Décisionnel</a:t>
            </a:r>
          </a:p>
        </p:txBody>
      </p:sp>
      <p:sp>
        <p:nvSpPr>
          <p:cNvPr id="3" name="Espace réservé du contenu 2">
            <a:extLst>
              <a:ext uri="{FF2B5EF4-FFF2-40B4-BE49-F238E27FC236}">
                <a16:creationId xmlns:a16="http://schemas.microsoft.com/office/drawing/2014/main" id="{F86274FA-F074-CD79-E6FC-27DE3F39BC9F}"/>
              </a:ext>
            </a:extLst>
          </p:cNvPr>
          <p:cNvSpPr>
            <a:spLocks noGrp="1"/>
          </p:cNvSpPr>
          <p:nvPr>
            <p:ph idx="1"/>
          </p:nvPr>
        </p:nvSpPr>
        <p:spPr>
          <a:xfrm>
            <a:off x="323848" y="1577101"/>
            <a:ext cx="9401065" cy="4544331"/>
          </a:xfrm>
        </p:spPr>
        <p:txBody>
          <a:bodyPr>
            <a:noAutofit/>
          </a:bodyPr>
          <a:lstStyle/>
          <a:p>
            <a:pPr marL="0" indent="0">
              <a:lnSpc>
                <a:spcPts val="1700"/>
              </a:lnSpc>
              <a:buNone/>
            </a:pPr>
            <a:r>
              <a:rPr lang="fr-FR" sz="1600" b="1" dirty="0">
                <a:solidFill>
                  <a:srgbClr val="951B81"/>
                </a:solidFill>
              </a:rPr>
              <a:t>Deux entités</a:t>
            </a:r>
          </a:p>
          <a:p>
            <a:pPr marL="0" indent="0">
              <a:lnSpc>
                <a:spcPts val="1700"/>
              </a:lnSpc>
              <a:buNone/>
            </a:pPr>
            <a:endParaRPr lang="fr-FR" sz="1600" b="1" dirty="0">
              <a:solidFill>
                <a:srgbClr val="951B81"/>
              </a:solidFill>
            </a:endParaRPr>
          </a:p>
          <a:p>
            <a:pPr marL="0" indent="0">
              <a:lnSpc>
                <a:spcPts val="1700"/>
              </a:lnSpc>
              <a:buNone/>
            </a:pPr>
            <a:r>
              <a:rPr lang="fr-FR" sz="1600" b="1" dirty="0">
                <a:solidFill>
                  <a:srgbClr val="951B81"/>
                </a:solidFill>
              </a:rPr>
              <a:t>DATALAB : permettre le traitement d’informations pour faciliter la gestion et le pilotage du Régime AGIRC–ARRCO aux fins de :</a:t>
            </a:r>
          </a:p>
          <a:p>
            <a:pPr>
              <a:lnSpc>
                <a:spcPts val="1800"/>
              </a:lnSpc>
            </a:pPr>
            <a:r>
              <a:rPr lang="fr-FR" sz="1600" dirty="0"/>
              <a:t>faciliter l’analyse des dossiers et les échanges avec les ressortissants</a:t>
            </a:r>
          </a:p>
          <a:p>
            <a:pPr>
              <a:lnSpc>
                <a:spcPts val="1800"/>
              </a:lnSpc>
            </a:pPr>
            <a:r>
              <a:rPr lang="fr-FR" sz="1600" dirty="0"/>
              <a:t>réaliser des campagnes d'informations sur les sujets de la retraite complémentaire</a:t>
            </a:r>
          </a:p>
          <a:p>
            <a:pPr>
              <a:lnSpc>
                <a:spcPts val="1800"/>
              </a:lnSpc>
            </a:pPr>
            <a:r>
              <a:rPr lang="fr-FR" sz="1600" dirty="0"/>
              <a:t>réaliser des statistiques professionnelles sur le périmètre de la retraite complémentaire</a:t>
            </a:r>
          </a:p>
          <a:p>
            <a:pPr>
              <a:lnSpc>
                <a:spcPts val="1800"/>
              </a:lnSpc>
            </a:pPr>
            <a:r>
              <a:rPr lang="fr-FR" sz="1600" dirty="0"/>
              <a:t>réguler, orienter et suivre l’activité des gestionnaires de la retraite complémentaire.</a:t>
            </a:r>
          </a:p>
          <a:p>
            <a:pPr>
              <a:lnSpc>
                <a:spcPts val="1800"/>
              </a:lnSpc>
            </a:pPr>
            <a:endParaRPr lang="fr-FR" sz="1600" dirty="0"/>
          </a:p>
          <a:p>
            <a:pPr marL="0" indent="0">
              <a:lnSpc>
                <a:spcPts val="1700"/>
              </a:lnSpc>
              <a:buNone/>
            </a:pPr>
            <a:r>
              <a:rPr lang="fr-FR" sz="1600" b="1" dirty="0">
                <a:solidFill>
                  <a:srgbClr val="951B81"/>
                </a:solidFill>
              </a:rPr>
              <a:t>DÉCISIONNEL : produire les outils permettant le pilotage de l’activité de gestion (IRC, FAA)</a:t>
            </a:r>
          </a:p>
          <a:p>
            <a:pPr>
              <a:lnSpc>
                <a:spcPts val="1800"/>
              </a:lnSpc>
            </a:pPr>
            <a:r>
              <a:rPr lang="fr-FR" sz="1600" dirty="0" err="1"/>
              <a:t>Co-construire</a:t>
            </a:r>
            <a:r>
              <a:rPr lang="fr-FR" sz="1600" dirty="0"/>
              <a:t> les indicateurs de pilotage avec les MOA et les IRC</a:t>
            </a:r>
          </a:p>
          <a:p>
            <a:pPr>
              <a:lnSpc>
                <a:spcPts val="1800"/>
              </a:lnSpc>
            </a:pPr>
            <a:r>
              <a:rPr lang="fr-FR" sz="1600" dirty="0"/>
              <a:t>Analyser les données de gestion</a:t>
            </a:r>
          </a:p>
          <a:p>
            <a:pPr>
              <a:lnSpc>
                <a:spcPts val="1800"/>
              </a:lnSpc>
            </a:pPr>
            <a:r>
              <a:rPr lang="fr-FR" sz="1600" dirty="0"/>
              <a:t>Créer des tableaux de bords, rapports multi-filière</a:t>
            </a:r>
          </a:p>
          <a:p>
            <a:pPr>
              <a:lnSpc>
                <a:spcPts val="1800"/>
              </a:lnSpc>
            </a:pPr>
            <a:r>
              <a:rPr lang="fr-FR" sz="1600" dirty="0"/>
              <a:t>Faciliter la gestion et le pilotage du Régime Agirc-Arrco</a:t>
            </a:r>
          </a:p>
          <a:p>
            <a:pPr lvl="1"/>
            <a:r>
              <a:rPr lang="fr-FR" sz="1400" dirty="0"/>
              <a:t>Co-définir des règles de gestion des indicateurs et leurs dimensions, maquetter des rapports</a:t>
            </a:r>
          </a:p>
          <a:p>
            <a:pPr lvl="1"/>
            <a:r>
              <a:rPr lang="fr-FR" sz="1400" dirty="0"/>
              <a:t>Effectuer le suivi du projet, le </a:t>
            </a:r>
            <a:r>
              <a:rPr lang="fr-FR" sz="1400" dirty="0" err="1"/>
              <a:t>reporting</a:t>
            </a:r>
            <a:r>
              <a:rPr lang="fr-FR" sz="1400" dirty="0"/>
              <a:t> Client et la gestion des demandes d’évolution</a:t>
            </a:r>
          </a:p>
          <a:p>
            <a:pPr lvl="1"/>
            <a:r>
              <a:rPr lang="fr-FR" sz="1400" dirty="0"/>
              <a:t>Faciliter l’analyse fine des données des métiers de la retraite complémentaire</a:t>
            </a:r>
          </a:p>
          <a:p>
            <a:pPr lvl="1"/>
            <a:r>
              <a:rPr lang="fr-FR" sz="1400" dirty="0"/>
              <a:t>Réaliser des campagnes d'informations, des statistiques professionnelles, aider à réguler, orienter et suivre l’activité des gestionnaires</a:t>
            </a:r>
          </a:p>
          <a:p>
            <a:pPr marL="0" indent="0">
              <a:lnSpc>
                <a:spcPts val="1800"/>
              </a:lnSpc>
              <a:buNone/>
            </a:pPr>
            <a:endParaRPr lang="fr-FR" sz="1600" dirty="0"/>
          </a:p>
        </p:txBody>
      </p:sp>
      <p:sp>
        <p:nvSpPr>
          <p:cNvPr id="6" name="Espace réservé du numéro de diapositive 5">
            <a:extLst>
              <a:ext uri="{FF2B5EF4-FFF2-40B4-BE49-F238E27FC236}">
                <a16:creationId xmlns:a16="http://schemas.microsoft.com/office/drawing/2014/main" id="{75D00AF5-2271-3BC0-0FEC-57FC6C687F72}"/>
              </a:ext>
            </a:extLst>
          </p:cNvPr>
          <p:cNvSpPr>
            <a:spLocks noGrp="1"/>
          </p:cNvSpPr>
          <p:nvPr>
            <p:ph type="sldNum" sz="quarter" idx="4"/>
          </p:nvPr>
        </p:nvSpPr>
        <p:spPr/>
        <p:txBody>
          <a:bodyPr/>
          <a:lstStyle/>
          <a:p>
            <a:fld id="{0122D7F3-A425-4DC0-8E27-7F938E352BD0}" type="slidenum">
              <a:rPr lang="fr-FR" smtClean="0"/>
              <a:pPr/>
              <a:t>29</a:t>
            </a:fld>
            <a:endParaRPr lang="fr-FR" dirty="0"/>
          </a:p>
        </p:txBody>
      </p:sp>
      <p:sp>
        <p:nvSpPr>
          <p:cNvPr id="7" name="Espace réservé de la date 3">
            <a:extLst>
              <a:ext uri="{FF2B5EF4-FFF2-40B4-BE49-F238E27FC236}">
                <a16:creationId xmlns:a16="http://schemas.microsoft.com/office/drawing/2014/main" id="{67F37597-E133-76F3-C1AF-DA422352A1F6}"/>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71D2C650-A6BA-B12A-F350-9D6237BFBCCE}"/>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767D4312-79D6-4D99-290E-5D6A79A9538F}"/>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Contribue à l’ensemble des projets data de la DPR</a:t>
            </a:r>
          </a:p>
        </p:txBody>
      </p:sp>
    </p:spTree>
    <p:extLst>
      <p:ext uri="{BB962C8B-B14F-4D97-AF65-F5344CB8AC3E}">
        <p14:creationId xmlns:p14="http://schemas.microsoft.com/office/powerpoint/2010/main" val="3596238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0730A-626D-3FF4-64CA-F3A9C575C20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9BD186-216C-DB96-F2BD-B5154452167F}"/>
              </a:ext>
            </a:extLst>
          </p:cNvPr>
          <p:cNvSpPr>
            <a:spLocks noGrp="1"/>
          </p:cNvSpPr>
          <p:nvPr>
            <p:ph type="title"/>
          </p:nvPr>
        </p:nvSpPr>
        <p:spPr/>
        <p:txBody>
          <a:bodyPr/>
          <a:lstStyle/>
          <a:p>
            <a:r>
              <a:rPr lang="fr-FR" sz="2200" dirty="0"/>
              <a:t>Services aux Activités de la DPR – Bureau, Éditique, GED</a:t>
            </a:r>
          </a:p>
        </p:txBody>
      </p:sp>
      <p:sp>
        <p:nvSpPr>
          <p:cNvPr id="3" name="Espace réservé du contenu 2">
            <a:extLst>
              <a:ext uri="{FF2B5EF4-FFF2-40B4-BE49-F238E27FC236}">
                <a16:creationId xmlns:a16="http://schemas.microsoft.com/office/drawing/2014/main" id="{BAD29432-B100-A2E1-BC73-AC84F05466E9}"/>
              </a:ext>
            </a:extLst>
          </p:cNvPr>
          <p:cNvSpPr>
            <a:spLocks noGrp="1"/>
          </p:cNvSpPr>
          <p:nvPr>
            <p:ph idx="1"/>
          </p:nvPr>
        </p:nvSpPr>
        <p:spPr>
          <a:xfrm>
            <a:off x="323848" y="1577101"/>
            <a:ext cx="9401065" cy="4544331"/>
          </a:xfrm>
        </p:spPr>
        <p:txBody>
          <a:bodyPr>
            <a:noAutofit/>
          </a:bodyPr>
          <a:lstStyle/>
          <a:p>
            <a:pPr marL="0" indent="0">
              <a:lnSpc>
                <a:spcPts val="1700"/>
              </a:lnSpc>
              <a:buNone/>
            </a:pPr>
            <a:endParaRPr lang="fr-FR" sz="1600" b="1" dirty="0">
              <a:solidFill>
                <a:srgbClr val="951B81"/>
              </a:solidFill>
            </a:endParaRPr>
          </a:p>
          <a:p>
            <a:pPr marL="0" indent="0">
              <a:lnSpc>
                <a:spcPts val="1700"/>
              </a:lnSpc>
              <a:buNone/>
            </a:pPr>
            <a:r>
              <a:rPr lang="fr-FR" sz="1600" b="1" dirty="0">
                <a:solidFill>
                  <a:srgbClr val="951B81"/>
                </a:solidFill>
              </a:rPr>
              <a:t>Activités : Réaliser la MOA outil pour le bureau central, l’Editique, la GED et GFE </a:t>
            </a:r>
          </a:p>
          <a:p>
            <a:pPr>
              <a:lnSpc>
                <a:spcPts val="1800"/>
              </a:lnSpc>
            </a:pPr>
            <a:endParaRPr lang="fr-FR" sz="1600" dirty="0"/>
          </a:p>
          <a:p>
            <a:pPr>
              <a:lnSpc>
                <a:spcPts val="1800"/>
              </a:lnSpc>
            </a:pPr>
            <a:r>
              <a:rPr lang="fr-FR" sz="1600" dirty="0"/>
              <a:t>Réaliser la MOA Outil, de la collecte des besoins à l’exécution des recettes intra</a:t>
            </a:r>
          </a:p>
          <a:p>
            <a:pPr>
              <a:lnSpc>
                <a:spcPts val="1800"/>
              </a:lnSpc>
            </a:pPr>
            <a:r>
              <a:rPr lang="fr-FR" sz="1600" dirty="0"/>
              <a:t>Accompagner les IRC et la DPR sur la maintenance en condition opérationnelle (MCO) et les projets / programme</a:t>
            </a:r>
          </a:p>
          <a:p>
            <a:pPr>
              <a:lnSpc>
                <a:spcPts val="1800"/>
              </a:lnSpc>
            </a:pPr>
            <a:r>
              <a:rPr lang="fr-FR" sz="1600" dirty="0"/>
              <a:t>Assurer le suivi de production</a:t>
            </a:r>
          </a:p>
          <a:p>
            <a:pPr>
              <a:lnSpc>
                <a:spcPts val="1800"/>
              </a:lnSpc>
            </a:pPr>
            <a:r>
              <a:rPr lang="fr-FR" sz="1600" dirty="0"/>
              <a:t>Paramétrer les profils métiers et la distribution des tâches en garantissant son efficacité (activité BRC Production)</a:t>
            </a:r>
          </a:p>
          <a:p>
            <a:pPr>
              <a:lnSpc>
                <a:spcPts val="1800"/>
              </a:lnSpc>
            </a:pPr>
            <a:r>
              <a:rPr lang="fr-FR" sz="1600" dirty="0"/>
              <a:t>Permettre aux utilisateurs d’accéder aux fonctions centrales du SI-RC, à l’aide d’une interface personnalisable</a:t>
            </a:r>
          </a:p>
          <a:p>
            <a:pPr>
              <a:lnSpc>
                <a:spcPts val="1800"/>
              </a:lnSpc>
            </a:pPr>
            <a:r>
              <a:rPr lang="fr-FR" sz="1600" dirty="0"/>
              <a:t>Répondre aux enjeux liés aux besoins d’évolution des organisations permettant de gérer différentes configurations de répartition d’activités</a:t>
            </a:r>
          </a:p>
          <a:p>
            <a:pPr marL="228600" lvl="1">
              <a:lnSpc>
                <a:spcPts val="1800"/>
              </a:lnSpc>
            </a:pPr>
            <a:endParaRPr lang="fr-FR" sz="1600" dirty="0"/>
          </a:p>
          <a:p>
            <a:pPr marL="0" indent="0">
              <a:lnSpc>
                <a:spcPts val="1800"/>
              </a:lnSpc>
              <a:buNone/>
            </a:pPr>
            <a:endParaRPr lang="fr-FR" sz="1600" dirty="0"/>
          </a:p>
        </p:txBody>
      </p:sp>
      <p:sp>
        <p:nvSpPr>
          <p:cNvPr id="6" name="Espace réservé du numéro de diapositive 5">
            <a:extLst>
              <a:ext uri="{FF2B5EF4-FFF2-40B4-BE49-F238E27FC236}">
                <a16:creationId xmlns:a16="http://schemas.microsoft.com/office/drawing/2014/main" id="{23541434-C5EB-DCE5-D14C-764795AC7DE6}"/>
              </a:ext>
            </a:extLst>
          </p:cNvPr>
          <p:cNvSpPr>
            <a:spLocks noGrp="1"/>
          </p:cNvSpPr>
          <p:nvPr>
            <p:ph type="sldNum" sz="quarter" idx="4"/>
          </p:nvPr>
        </p:nvSpPr>
        <p:spPr/>
        <p:txBody>
          <a:bodyPr/>
          <a:lstStyle/>
          <a:p>
            <a:fld id="{0122D7F3-A425-4DC0-8E27-7F938E352BD0}" type="slidenum">
              <a:rPr lang="fr-FR" smtClean="0"/>
              <a:pPr/>
              <a:t>30</a:t>
            </a:fld>
            <a:endParaRPr lang="fr-FR" dirty="0"/>
          </a:p>
        </p:txBody>
      </p:sp>
      <p:sp>
        <p:nvSpPr>
          <p:cNvPr id="7" name="Espace réservé de la date 3">
            <a:extLst>
              <a:ext uri="{FF2B5EF4-FFF2-40B4-BE49-F238E27FC236}">
                <a16:creationId xmlns:a16="http://schemas.microsoft.com/office/drawing/2014/main" id="{8FB64602-DC0A-80A7-3DB3-172006ACFF4F}"/>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6C70C04B-4A22-859D-CDF0-EEFDFDE99F7E}"/>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9BD67DD6-FF23-443F-C436-3914F968270C}"/>
              </a:ext>
            </a:extLst>
          </p:cNvPr>
          <p:cNvSpPr/>
          <p:nvPr/>
        </p:nvSpPr>
        <p:spPr>
          <a:xfrm>
            <a:off x="9724913" y="451822"/>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err="1">
                <a:solidFill>
                  <a:schemeClr val="tx1"/>
                </a:solidFill>
              </a:rPr>
              <a:t>Itesoft</a:t>
            </a:r>
            <a:endParaRPr lang="fr-FR" sz="1600" dirty="0">
              <a:solidFill>
                <a:schemeClr val="tx1"/>
              </a:solidFill>
            </a:endParaRPr>
          </a:p>
        </p:txBody>
      </p:sp>
    </p:spTree>
    <p:extLst>
      <p:ext uri="{BB962C8B-B14F-4D97-AF65-F5344CB8AC3E}">
        <p14:creationId xmlns:p14="http://schemas.microsoft.com/office/powerpoint/2010/main" val="279031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B930A-B75A-DAFD-8BDE-95AD24DA5A8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EC5A0E-99F6-71CE-95B7-7CF9F22CF644}"/>
              </a:ext>
            </a:extLst>
          </p:cNvPr>
          <p:cNvSpPr>
            <a:spLocks noGrp="1"/>
          </p:cNvSpPr>
          <p:nvPr>
            <p:ph type="title"/>
          </p:nvPr>
        </p:nvSpPr>
        <p:spPr/>
        <p:txBody>
          <a:bodyPr/>
          <a:lstStyle/>
          <a:p>
            <a:r>
              <a:rPr lang="fr-FR" sz="2200" dirty="0"/>
              <a:t>Services aux Activités de la DPR – Comptabilité</a:t>
            </a:r>
          </a:p>
        </p:txBody>
      </p:sp>
      <p:sp>
        <p:nvSpPr>
          <p:cNvPr id="3" name="Espace réservé du contenu 2">
            <a:extLst>
              <a:ext uri="{FF2B5EF4-FFF2-40B4-BE49-F238E27FC236}">
                <a16:creationId xmlns:a16="http://schemas.microsoft.com/office/drawing/2014/main" id="{8C74EBF2-32F4-A2EB-DB20-C44074D611E1}"/>
              </a:ext>
            </a:extLst>
          </p:cNvPr>
          <p:cNvSpPr>
            <a:spLocks noGrp="1"/>
          </p:cNvSpPr>
          <p:nvPr>
            <p:ph idx="1"/>
          </p:nvPr>
        </p:nvSpPr>
        <p:spPr>
          <a:xfrm>
            <a:off x="323848" y="1577101"/>
            <a:ext cx="9401065" cy="4544331"/>
          </a:xfrm>
        </p:spPr>
        <p:txBody>
          <a:bodyPr>
            <a:noAutofit/>
          </a:bodyPr>
          <a:lstStyle/>
          <a:p>
            <a:pPr marL="0" indent="0">
              <a:lnSpc>
                <a:spcPts val="1700"/>
              </a:lnSpc>
              <a:buNone/>
            </a:pPr>
            <a:endParaRPr lang="fr-FR" sz="1600" b="1" dirty="0">
              <a:solidFill>
                <a:srgbClr val="951B81"/>
              </a:solidFill>
            </a:endParaRPr>
          </a:p>
          <a:p>
            <a:pPr marL="0" indent="0">
              <a:lnSpc>
                <a:spcPts val="1700"/>
              </a:lnSpc>
              <a:buNone/>
            </a:pPr>
            <a:r>
              <a:rPr lang="fr-FR" sz="1600" b="1" dirty="0">
                <a:solidFill>
                  <a:srgbClr val="951B81"/>
                </a:solidFill>
              </a:rPr>
              <a:t>Activités : Contribuer à la certification des comptes Agirc-Arrco par les Commissaires Aux Comptes</a:t>
            </a:r>
          </a:p>
          <a:p>
            <a:pPr>
              <a:lnSpc>
                <a:spcPts val="1800"/>
              </a:lnSpc>
            </a:pPr>
            <a:endParaRPr lang="fr-FR" sz="1600" dirty="0"/>
          </a:p>
          <a:p>
            <a:pPr>
              <a:lnSpc>
                <a:spcPts val="1800"/>
              </a:lnSpc>
            </a:pPr>
            <a:r>
              <a:rPr lang="fr-FR" sz="1600" dirty="0"/>
              <a:t>Assurer le bon fonctionnement de la comptabilité auxiliaire allocataire et  entreprise</a:t>
            </a:r>
          </a:p>
          <a:p>
            <a:pPr>
              <a:lnSpc>
                <a:spcPts val="1800"/>
              </a:lnSpc>
            </a:pPr>
            <a:r>
              <a:rPr lang="fr-FR" sz="1600" dirty="0"/>
              <a:t>Sécuriser la clôture comptable, optimiser les processus et uniformiser les pratiques des différentes IRC</a:t>
            </a:r>
          </a:p>
          <a:p>
            <a:pPr>
              <a:lnSpc>
                <a:spcPts val="1800"/>
              </a:lnSpc>
            </a:pPr>
            <a:r>
              <a:rPr lang="fr-FR" sz="1600" dirty="0"/>
              <a:t>Mettre en œuvre une solution fédérale de comptabilité générale</a:t>
            </a:r>
          </a:p>
          <a:p>
            <a:pPr marL="0" indent="0">
              <a:lnSpc>
                <a:spcPts val="1800"/>
              </a:lnSpc>
              <a:buNone/>
            </a:pPr>
            <a:endParaRPr lang="fr-FR" sz="1600" dirty="0"/>
          </a:p>
        </p:txBody>
      </p:sp>
      <p:sp>
        <p:nvSpPr>
          <p:cNvPr id="6" name="Espace réservé du numéro de diapositive 5">
            <a:extLst>
              <a:ext uri="{FF2B5EF4-FFF2-40B4-BE49-F238E27FC236}">
                <a16:creationId xmlns:a16="http://schemas.microsoft.com/office/drawing/2014/main" id="{1DE9CCC4-6B59-A0EE-7A2A-A96D7AFA9E61}"/>
              </a:ext>
            </a:extLst>
          </p:cNvPr>
          <p:cNvSpPr>
            <a:spLocks noGrp="1"/>
          </p:cNvSpPr>
          <p:nvPr>
            <p:ph type="sldNum" sz="quarter" idx="4"/>
          </p:nvPr>
        </p:nvSpPr>
        <p:spPr/>
        <p:txBody>
          <a:bodyPr/>
          <a:lstStyle/>
          <a:p>
            <a:fld id="{0122D7F3-A425-4DC0-8E27-7F938E352BD0}" type="slidenum">
              <a:rPr lang="fr-FR" smtClean="0"/>
              <a:pPr/>
              <a:t>31</a:t>
            </a:fld>
            <a:endParaRPr lang="fr-FR" dirty="0"/>
          </a:p>
        </p:txBody>
      </p:sp>
      <p:sp>
        <p:nvSpPr>
          <p:cNvPr id="7" name="Espace réservé de la date 3">
            <a:extLst>
              <a:ext uri="{FF2B5EF4-FFF2-40B4-BE49-F238E27FC236}">
                <a16:creationId xmlns:a16="http://schemas.microsoft.com/office/drawing/2014/main" id="{01200483-D947-A919-165F-597DF0F2E510}"/>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30E083F3-D122-3F1D-6D43-264082BF5B8F}"/>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C24D74D9-5689-AEC7-509E-194A288EB211}"/>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Comptabilité générale</a:t>
            </a:r>
          </a:p>
          <a:p>
            <a:pPr marL="285750" indent="-285750">
              <a:buFont typeface="Wingdings" panose="05000000000000000000" pitchFamily="2" charset="2"/>
              <a:buChar char="§"/>
            </a:pPr>
            <a:r>
              <a:rPr lang="fr-FR" sz="1600" dirty="0">
                <a:solidFill>
                  <a:schemeClr val="tx1"/>
                </a:solidFill>
              </a:rPr>
              <a:t>Sécurisation de la gestion des soldes</a:t>
            </a:r>
          </a:p>
        </p:txBody>
      </p:sp>
    </p:spTree>
    <p:extLst>
      <p:ext uri="{BB962C8B-B14F-4D97-AF65-F5344CB8AC3E}">
        <p14:creationId xmlns:p14="http://schemas.microsoft.com/office/powerpoint/2010/main" val="1910295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E6A8F-E20D-9E03-89CF-654569F937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94C06B-23F1-8EE5-E3E4-B18E635FF514}"/>
              </a:ext>
            </a:extLst>
          </p:cNvPr>
          <p:cNvSpPr>
            <a:spLocks noGrp="1"/>
          </p:cNvSpPr>
          <p:nvPr>
            <p:ph type="title"/>
          </p:nvPr>
        </p:nvSpPr>
        <p:spPr/>
        <p:txBody>
          <a:bodyPr/>
          <a:lstStyle/>
          <a:p>
            <a:r>
              <a:rPr lang="fr-FR" sz="2200" dirty="0"/>
              <a:t>Services aux Activités de la DPR – Expérience Utilisateurs</a:t>
            </a:r>
          </a:p>
        </p:txBody>
      </p:sp>
      <p:sp>
        <p:nvSpPr>
          <p:cNvPr id="3" name="Espace réservé du contenu 2">
            <a:extLst>
              <a:ext uri="{FF2B5EF4-FFF2-40B4-BE49-F238E27FC236}">
                <a16:creationId xmlns:a16="http://schemas.microsoft.com/office/drawing/2014/main" id="{89A1E9DC-93C8-1DDE-5D71-DA4D01BE1B7C}"/>
              </a:ext>
            </a:extLst>
          </p:cNvPr>
          <p:cNvSpPr>
            <a:spLocks noGrp="1"/>
          </p:cNvSpPr>
          <p:nvPr>
            <p:ph idx="1"/>
          </p:nvPr>
        </p:nvSpPr>
        <p:spPr>
          <a:xfrm>
            <a:off x="323848" y="1577101"/>
            <a:ext cx="11660171" cy="4544331"/>
          </a:xfrm>
        </p:spPr>
        <p:txBody>
          <a:bodyPr>
            <a:noAutofit/>
          </a:bodyPr>
          <a:lstStyle/>
          <a:p>
            <a:pPr marL="0" indent="0">
              <a:lnSpc>
                <a:spcPts val="1700"/>
              </a:lnSpc>
              <a:buNone/>
            </a:pPr>
            <a:r>
              <a:rPr lang="fr-FR" sz="1600" b="1" dirty="0">
                <a:solidFill>
                  <a:srgbClr val="951B81"/>
                </a:solidFill>
              </a:rPr>
              <a:t>Activités </a:t>
            </a:r>
          </a:p>
          <a:p>
            <a:pPr>
              <a:lnSpc>
                <a:spcPts val="1800"/>
              </a:lnSpc>
            </a:pPr>
            <a:endParaRPr lang="fr-FR" sz="1600" dirty="0"/>
          </a:p>
          <a:p>
            <a:pPr>
              <a:lnSpc>
                <a:spcPts val="1800"/>
              </a:lnSpc>
            </a:pPr>
            <a:r>
              <a:rPr lang="fr-FR" sz="1600" dirty="0"/>
              <a:t>Études client et Conception produits</a:t>
            </a:r>
          </a:p>
          <a:p>
            <a:pPr lvl="1"/>
            <a:r>
              <a:rPr lang="fr-FR" sz="1400" dirty="0"/>
              <a:t>Comprendre les besoins utilisateurs et définir les comportements (</a:t>
            </a:r>
            <a:r>
              <a:rPr lang="fr-FR" sz="1400" i="1" dirty="0"/>
              <a:t>personae)</a:t>
            </a:r>
            <a:endParaRPr lang="fr-FR" sz="1400" dirty="0"/>
          </a:p>
          <a:p>
            <a:pPr lvl="1"/>
            <a:r>
              <a:rPr lang="fr-FR" sz="1400" dirty="0"/>
              <a:t>Analyser la voix du client pour recommandations et optimisations</a:t>
            </a:r>
          </a:p>
          <a:p>
            <a:pPr lvl="1"/>
            <a:r>
              <a:rPr lang="fr-FR" sz="1400" dirty="0"/>
              <a:t>Réaliser la production multicanal (écrans, courriers…) et les tester auprès des utilisateurs réels</a:t>
            </a:r>
          </a:p>
          <a:p>
            <a:pPr lvl="1"/>
            <a:r>
              <a:rPr lang="fr-FR" sz="1400" dirty="0"/>
              <a:t>Réaliser et maintenir les chartes graphiques des différents environnements (services digitaux, courriers…)</a:t>
            </a:r>
          </a:p>
          <a:p>
            <a:pPr lvl="1"/>
            <a:endParaRPr lang="fr-FR" sz="1400" dirty="0"/>
          </a:p>
          <a:p>
            <a:pPr>
              <a:lnSpc>
                <a:spcPts val="1800"/>
              </a:lnSpc>
            </a:pPr>
            <a:r>
              <a:rPr lang="fr-FR" sz="1600" dirty="0"/>
              <a:t>Web Analytics</a:t>
            </a:r>
          </a:p>
          <a:p>
            <a:pPr lvl="1"/>
            <a:r>
              <a:rPr lang="fr-FR" sz="1400" dirty="0"/>
              <a:t>Analyser et restituer les données comportementales des utilisateurs de nos services en ligne (taux de clic, téléchargement…)</a:t>
            </a:r>
          </a:p>
          <a:p>
            <a:pPr lvl="1"/>
            <a:endParaRPr lang="fr-FR" sz="1400" dirty="0"/>
          </a:p>
          <a:p>
            <a:pPr>
              <a:lnSpc>
                <a:spcPts val="1800"/>
              </a:lnSpc>
            </a:pPr>
            <a:r>
              <a:rPr lang="fr-FR" sz="1600" dirty="0"/>
              <a:t>“Designer” l’interface et l’expérience de l’utilisateur</a:t>
            </a:r>
          </a:p>
          <a:p>
            <a:pPr lvl="1"/>
            <a:r>
              <a:rPr lang="fr-FR" sz="1400" dirty="0"/>
              <a:t>Déterminer les macro fonctionnalités du produit et les parcours utilisateurs (Carte d’expérience), Gérer la Data des services digitaux</a:t>
            </a:r>
          </a:p>
          <a:p>
            <a:pPr lvl="1"/>
            <a:r>
              <a:rPr lang="fr-FR" sz="1400" dirty="0"/>
              <a:t>Assurer une bonne ergonomie des outils (structure, cohérence, navigation), créer les maquettes, basées sur la charte graphique, en assurer la recette.</a:t>
            </a:r>
          </a:p>
          <a:p>
            <a:pPr lvl="1"/>
            <a:r>
              <a:rPr lang="fr-FR" sz="1400" dirty="0"/>
              <a:t>Organiser des rencontres avec les utilisateurs (Tests Utilisateurs / Focus Group / Ab </a:t>
            </a:r>
            <a:r>
              <a:rPr lang="fr-FR" sz="1400" dirty="0" err="1"/>
              <a:t>Testing</a:t>
            </a:r>
            <a:r>
              <a:rPr lang="fr-FR" sz="1400" dirty="0"/>
              <a:t>/… ), selon les besoins des équipes DPR (Offre de services, MOA Métier, …)</a:t>
            </a:r>
          </a:p>
          <a:p>
            <a:pPr marL="0" indent="0">
              <a:lnSpc>
                <a:spcPts val="1800"/>
              </a:lnSpc>
              <a:buNone/>
            </a:pPr>
            <a:endParaRPr lang="fr-FR" sz="1600" dirty="0"/>
          </a:p>
        </p:txBody>
      </p:sp>
      <p:sp>
        <p:nvSpPr>
          <p:cNvPr id="6" name="Espace réservé du numéro de diapositive 5">
            <a:extLst>
              <a:ext uri="{FF2B5EF4-FFF2-40B4-BE49-F238E27FC236}">
                <a16:creationId xmlns:a16="http://schemas.microsoft.com/office/drawing/2014/main" id="{A98257E3-5667-E2E2-9C92-475E9344685B}"/>
              </a:ext>
            </a:extLst>
          </p:cNvPr>
          <p:cNvSpPr>
            <a:spLocks noGrp="1"/>
          </p:cNvSpPr>
          <p:nvPr>
            <p:ph type="sldNum" sz="quarter" idx="4"/>
          </p:nvPr>
        </p:nvSpPr>
        <p:spPr/>
        <p:txBody>
          <a:bodyPr/>
          <a:lstStyle/>
          <a:p>
            <a:fld id="{0122D7F3-A425-4DC0-8E27-7F938E352BD0}" type="slidenum">
              <a:rPr lang="fr-FR" smtClean="0"/>
              <a:pPr/>
              <a:t>32</a:t>
            </a:fld>
            <a:endParaRPr lang="fr-FR" dirty="0"/>
          </a:p>
        </p:txBody>
      </p:sp>
      <p:sp>
        <p:nvSpPr>
          <p:cNvPr id="7" name="Espace réservé de la date 3">
            <a:extLst>
              <a:ext uri="{FF2B5EF4-FFF2-40B4-BE49-F238E27FC236}">
                <a16:creationId xmlns:a16="http://schemas.microsoft.com/office/drawing/2014/main" id="{90D8BFC8-B866-D966-B024-81960EBC4780}"/>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066FF2D2-C87C-65F1-20DC-51DD185E1158}"/>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11" name="Rectangle 10">
            <a:extLst>
              <a:ext uri="{FF2B5EF4-FFF2-40B4-BE49-F238E27FC236}">
                <a16:creationId xmlns:a16="http://schemas.microsoft.com/office/drawing/2014/main" id="{88D666DE-9CEE-A045-FD56-004CBDD94250}"/>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Contribue à l’ensemble des projets de la DPR nécessitant une connaissance UX-UI</a:t>
            </a:r>
          </a:p>
        </p:txBody>
      </p:sp>
    </p:spTree>
    <p:extLst>
      <p:ext uri="{BB962C8B-B14F-4D97-AF65-F5344CB8AC3E}">
        <p14:creationId xmlns:p14="http://schemas.microsoft.com/office/powerpoint/2010/main" val="14116552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0D600-CF13-F347-251B-BE68E9B3DD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24835A2-C169-DAC7-1E8E-722643161934}"/>
              </a:ext>
            </a:extLst>
          </p:cNvPr>
          <p:cNvSpPr>
            <a:spLocks noGrp="1"/>
          </p:cNvSpPr>
          <p:nvPr>
            <p:ph type="title"/>
          </p:nvPr>
        </p:nvSpPr>
        <p:spPr/>
        <p:txBody>
          <a:bodyPr/>
          <a:lstStyle/>
          <a:p>
            <a:r>
              <a:rPr lang="fr-FR" sz="2200" dirty="0"/>
              <a:t>Services aux Activités de la DPR – LAB Innovation</a:t>
            </a:r>
          </a:p>
        </p:txBody>
      </p:sp>
      <p:sp>
        <p:nvSpPr>
          <p:cNvPr id="3" name="Espace réservé du contenu 2">
            <a:extLst>
              <a:ext uri="{FF2B5EF4-FFF2-40B4-BE49-F238E27FC236}">
                <a16:creationId xmlns:a16="http://schemas.microsoft.com/office/drawing/2014/main" id="{EE6649A0-5BE5-4754-8FF2-7D61B13888B9}"/>
              </a:ext>
            </a:extLst>
          </p:cNvPr>
          <p:cNvSpPr>
            <a:spLocks noGrp="1"/>
          </p:cNvSpPr>
          <p:nvPr>
            <p:ph idx="1"/>
          </p:nvPr>
        </p:nvSpPr>
        <p:spPr>
          <a:xfrm>
            <a:off x="323848" y="1577101"/>
            <a:ext cx="9401065" cy="4544331"/>
          </a:xfrm>
        </p:spPr>
        <p:txBody>
          <a:bodyPr>
            <a:noAutofit/>
          </a:bodyPr>
          <a:lstStyle/>
          <a:p>
            <a:pPr marL="0" indent="0">
              <a:lnSpc>
                <a:spcPts val="1700"/>
              </a:lnSpc>
              <a:buNone/>
            </a:pPr>
            <a:endParaRPr lang="fr-FR" sz="1600" b="1" dirty="0">
              <a:solidFill>
                <a:srgbClr val="951B81"/>
              </a:solidFill>
            </a:endParaRPr>
          </a:p>
          <a:p>
            <a:pPr marL="0" indent="0">
              <a:lnSpc>
                <a:spcPts val="1700"/>
              </a:lnSpc>
              <a:buNone/>
            </a:pPr>
            <a:r>
              <a:rPr lang="fr-FR" sz="1600" b="1" dirty="0">
                <a:solidFill>
                  <a:srgbClr val="951B81"/>
                </a:solidFill>
              </a:rPr>
              <a:t>Activités : Impulser une démarche d’innovation au service des clients et de la retraite complémentaire</a:t>
            </a:r>
          </a:p>
          <a:p>
            <a:pPr marL="0" indent="0">
              <a:lnSpc>
                <a:spcPts val="1700"/>
              </a:lnSpc>
              <a:buNone/>
            </a:pPr>
            <a:endParaRPr lang="fr-FR" sz="1600" b="1" dirty="0">
              <a:solidFill>
                <a:srgbClr val="951B81"/>
              </a:solidFill>
            </a:endParaRPr>
          </a:p>
          <a:p>
            <a:pPr>
              <a:lnSpc>
                <a:spcPts val="1800"/>
              </a:lnSpc>
            </a:pPr>
            <a:r>
              <a:rPr lang="fr-FR" sz="1600" dirty="0"/>
              <a:t>INSPIRER : Faire découvrir de nouvelles méthodes ou outils</a:t>
            </a:r>
          </a:p>
          <a:p>
            <a:pPr>
              <a:lnSpc>
                <a:spcPts val="1800"/>
              </a:lnSpc>
            </a:pPr>
            <a:r>
              <a:rPr lang="fr-FR" sz="1600" dirty="0"/>
              <a:t>ACCELERER :  Contribuer à l’accélération des projets et à la production de services à destination de nos clients entreprises ou individus (en synergie avec l’équipe UX)</a:t>
            </a:r>
          </a:p>
          <a:p>
            <a:pPr>
              <a:lnSpc>
                <a:spcPts val="1800"/>
              </a:lnSpc>
            </a:pPr>
            <a:r>
              <a:rPr lang="fr-FR" sz="1600" dirty="0"/>
              <a:t>EXPERIMENTER : Favoriser l’expérimentation de nouvelles solutions pour accompagner la transformation de la retraite complémentaire</a:t>
            </a:r>
          </a:p>
          <a:p>
            <a:pPr>
              <a:lnSpc>
                <a:spcPts val="1800"/>
              </a:lnSpc>
            </a:pPr>
            <a:r>
              <a:rPr lang="fr-FR" sz="1600" dirty="0"/>
              <a:t>EXPLORER : Assurer une veille et développer un réseau / une communauté d’innovation</a:t>
            </a:r>
          </a:p>
          <a:p>
            <a:pPr marL="0" indent="0">
              <a:lnSpc>
                <a:spcPts val="1800"/>
              </a:lnSpc>
              <a:buNone/>
            </a:pPr>
            <a:endParaRPr lang="fr-FR" sz="1600" dirty="0"/>
          </a:p>
        </p:txBody>
      </p:sp>
      <p:sp>
        <p:nvSpPr>
          <p:cNvPr id="6" name="Espace réservé du numéro de diapositive 5">
            <a:extLst>
              <a:ext uri="{FF2B5EF4-FFF2-40B4-BE49-F238E27FC236}">
                <a16:creationId xmlns:a16="http://schemas.microsoft.com/office/drawing/2014/main" id="{56D255A9-2748-D70B-B626-41430F575625}"/>
              </a:ext>
            </a:extLst>
          </p:cNvPr>
          <p:cNvSpPr>
            <a:spLocks noGrp="1"/>
          </p:cNvSpPr>
          <p:nvPr>
            <p:ph type="sldNum" sz="quarter" idx="4"/>
          </p:nvPr>
        </p:nvSpPr>
        <p:spPr/>
        <p:txBody>
          <a:bodyPr/>
          <a:lstStyle/>
          <a:p>
            <a:fld id="{0122D7F3-A425-4DC0-8E27-7F938E352BD0}" type="slidenum">
              <a:rPr lang="fr-FR" smtClean="0"/>
              <a:pPr/>
              <a:t>33</a:t>
            </a:fld>
            <a:endParaRPr lang="fr-FR" dirty="0"/>
          </a:p>
        </p:txBody>
      </p:sp>
      <p:sp>
        <p:nvSpPr>
          <p:cNvPr id="7" name="Espace réservé de la date 3">
            <a:extLst>
              <a:ext uri="{FF2B5EF4-FFF2-40B4-BE49-F238E27FC236}">
                <a16:creationId xmlns:a16="http://schemas.microsoft.com/office/drawing/2014/main" id="{B0FE921B-84A4-60B2-CADF-0D8BC998D3E1}"/>
              </a:ext>
            </a:extLst>
          </p:cNvPr>
          <p:cNvSpPr>
            <a:spLocks noGrp="1"/>
          </p:cNvSpPr>
          <p:nvPr>
            <p:ph type="dt" sz="half" idx="2"/>
          </p:nvPr>
        </p:nvSpPr>
        <p:spPr>
          <a:xfrm>
            <a:off x="323849" y="6458664"/>
            <a:ext cx="1781176" cy="275511"/>
          </a:xfrm>
        </p:spPr>
        <p:txBody>
          <a:bodyPr/>
          <a:lstStyle/>
          <a:p>
            <a:r>
              <a:rPr lang="fr-FR" dirty="0"/>
              <a:t>5 février 2026</a:t>
            </a:r>
          </a:p>
        </p:txBody>
      </p:sp>
      <p:sp>
        <p:nvSpPr>
          <p:cNvPr id="8" name="Espace réservé du pied de page 4">
            <a:extLst>
              <a:ext uri="{FF2B5EF4-FFF2-40B4-BE49-F238E27FC236}">
                <a16:creationId xmlns:a16="http://schemas.microsoft.com/office/drawing/2014/main" id="{FAA87547-7420-2136-12F3-7E1F90D0CC36}"/>
              </a:ext>
            </a:extLst>
          </p:cNvPr>
          <p:cNvSpPr>
            <a:spLocks noGrp="1"/>
          </p:cNvSpPr>
          <p:nvPr>
            <p:ph type="ftr" sz="quarter" idx="3"/>
          </p:nvPr>
        </p:nvSpPr>
        <p:spPr>
          <a:xfrm>
            <a:off x="2366816" y="6458664"/>
            <a:ext cx="7813964" cy="275511"/>
          </a:xfrm>
        </p:spPr>
        <p:txBody>
          <a:bodyPr/>
          <a:lstStyle/>
          <a:p>
            <a:r>
              <a:rPr lang="fr-FR" dirty="0"/>
              <a:t>Direction des Achats et Direction du Produit Retraite</a:t>
            </a:r>
          </a:p>
        </p:txBody>
      </p:sp>
      <p:sp>
        <p:nvSpPr>
          <p:cNvPr id="9" name="Rectangle 8">
            <a:extLst>
              <a:ext uri="{FF2B5EF4-FFF2-40B4-BE49-F238E27FC236}">
                <a16:creationId xmlns:a16="http://schemas.microsoft.com/office/drawing/2014/main" id="{B97EBBD0-0438-2775-DA9C-3154CF241084}"/>
              </a:ext>
            </a:extLst>
          </p:cNvPr>
          <p:cNvSpPr/>
          <p:nvPr/>
        </p:nvSpPr>
        <p:spPr>
          <a:xfrm>
            <a:off x="9724913" y="484095"/>
            <a:ext cx="2381362" cy="208698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a:solidFill>
                  <a:srgbClr val="951B81"/>
                </a:solidFill>
              </a:rPr>
              <a:t>Principaux projets</a:t>
            </a:r>
          </a:p>
          <a:p>
            <a:pPr algn="ctr"/>
            <a:endParaRPr lang="fr-FR" b="1" dirty="0">
              <a:solidFill>
                <a:srgbClr val="951B81"/>
              </a:solidFill>
            </a:endParaRPr>
          </a:p>
          <a:p>
            <a:pPr marL="285750" indent="-285750">
              <a:buFont typeface="Wingdings" panose="05000000000000000000" pitchFamily="2" charset="2"/>
              <a:buChar char="§"/>
            </a:pPr>
            <a:r>
              <a:rPr lang="fr-FR" sz="1600" dirty="0">
                <a:solidFill>
                  <a:schemeClr val="tx1"/>
                </a:solidFill>
              </a:rPr>
              <a:t>Apporte son expertise en innovation </a:t>
            </a:r>
            <a:r>
              <a:rPr lang="fr-FR" sz="1600">
                <a:solidFill>
                  <a:schemeClr val="tx1"/>
                </a:solidFill>
              </a:rPr>
              <a:t>aux équipes de la DPR</a:t>
            </a:r>
            <a:endParaRPr lang="fr-FR" sz="1600" dirty="0">
              <a:solidFill>
                <a:schemeClr val="tx1"/>
              </a:solidFill>
            </a:endParaRPr>
          </a:p>
        </p:txBody>
      </p:sp>
    </p:spTree>
    <p:extLst>
      <p:ext uri="{BB962C8B-B14F-4D97-AF65-F5344CB8AC3E}">
        <p14:creationId xmlns:p14="http://schemas.microsoft.com/office/powerpoint/2010/main" val="3369512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FF179-FD40-ABED-3462-C17CCD8C73F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F0201CE-0953-8AE6-8495-D68B16B27140}"/>
              </a:ext>
            </a:extLst>
          </p:cNvPr>
          <p:cNvSpPr>
            <a:spLocks noGrp="1"/>
          </p:cNvSpPr>
          <p:nvPr>
            <p:ph type="title"/>
          </p:nvPr>
        </p:nvSpPr>
        <p:spPr/>
        <p:txBody>
          <a:bodyPr/>
          <a:lstStyle/>
          <a:p>
            <a:r>
              <a:rPr lang="fr-FR" sz="3600" dirty="0"/>
              <a:t>L’accord cadre</a:t>
            </a:r>
          </a:p>
        </p:txBody>
      </p:sp>
      <p:sp>
        <p:nvSpPr>
          <p:cNvPr id="3" name="Espace réservé du texte 2">
            <a:extLst>
              <a:ext uri="{FF2B5EF4-FFF2-40B4-BE49-F238E27FC236}">
                <a16:creationId xmlns:a16="http://schemas.microsoft.com/office/drawing/2014/main" id="{D8486246-6BC6-39BE-61F2-9974F8CFB9C9}"/>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8BE08A85-1A1D-45F8-0040-ABAA896431AF}"/>
              </a:ext>
            </a:extLst>
          </p:cNvPr>
          <p:cNvSpPr>
            <a:spLocks noGrp="1"/>
          </p:cNvSpPr>
          <p:nvPr>
            <p:ph type="dt" sz="half" idx="2"/>
          </p:nvPr>
        </p:nvSpPr>
        <p:spPr/>
        <p:txBody>
          <a:bodyPr/>
          <a:lstStyle/>
          <a:p>
            <a:r>
              <a:rPr lang="fr-FR" dirty="0"/>
              <a:t>février 2026</a:t>
            </a:r>
          </a:p>
        </p:txBody>
      </p:sp>
      <p:sp>
        <p:nvSpPr>
          <p:cNvPr id="5" name="Espace réservé du pied de page 4">
            <a:extLst>
              <a:ext uri="{FF2B5EF4-FFF2-40B4-BE49-F238E27FC236}">
                <a16:creationId xmlns:a16="http://schemas.microsoft.com/office/drawing/2014/main" id="{3D984D0D-5422-2DBD-5D64-AF63AF99C479}"/>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48A57BDE-3996-3673-ED1C-F07333856FEF}"/>
              </a:ext>
            </a:extLst>
          </p:cNvPr>
          <p:cNvSpPr>
            <a:spLocks noGrp="1"/>
          </p:cNvSpPr>
          <p:nvPr>
            <p:ph type="sldNum" sz="quarter" idx="4"/>
          </p:nvPr>
        </p:nvSpPr>
        <p:spPr/>
        <p:txBody>
          <a:bodyPr/>
          <a:lstStyle/>
          <a:p>
            <a:fld id="{0122D7F3-A425-4DC0-8E27-7F938E352BD0}" type="slidenum">
              <a:rPr lang="fr-FR" smtClean="0"/>
              <a:pPr/>
              <a:t>34</a:t>
            </a:fld>
            <a:endParaRPr lang="fr-FR" dirty="0"/>
          </a:p>
        </p:txBody>
      </p:sp>
    </p:spTree>
    <p:extLst>
      <p:ext uri="{BB962C8B-B14F-4D97-AF65-F5344CB8AC3E}">
        <p14:creationId xmlns:p14="http://schemas.microsoft.com/office/powerpoint/2010/main" val="28305699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CF1280-CBE8-124F-B6E1-6233AE1F2FF1}"/>
              </a:ext>
            </a:extLst>
          </p:cNvPr>
          <p:cNvSpPr>
            <a:spLocks noGrp="1"/>
          </p:cNvSpPr>
          <p:nvPr>
            <p:ph type="title"/>
          </p:nvPr>
        </p:nvSpPr>
        <p:spPr/>
        <p:txBody>
          <a:bodyPr/>
          <a:lstStyle/>
          <a:p>
            <a:r>
              <a:rPr lang="fr-FR" sz="2200" dirty="0"/>
              <a:t>Généralités</a:t>
            </a:r>
          </a:p>
        </p:txBody>
      </p:sp>
      <p:sp>
        <p:nvSpPr>
          <p:cNvPr id="3" name="Espace réservé du contenu 2">
            <a:extLst>
              <a:ext uri="{FF2B5EF4-FFF2-40B4-BE49-F238E27FC236}">
                <a16:creationId xmlns:a16="http://schemas.microsoft.com/office/drawing/2014/main" id="{C06FFAF0-B60D-4412-2608-0DFAC318EF4C}"/>
              </a:ext>
            </a:extLst>
          </p:cNvPr>
          <p:cNvSpPr>
            <a:spLocks noGrp="1"/>
          </p:cNvSpPr>
          <p:nvPr>
            <p:ph idx="1"/>
          </p:nvPr>
        </p:nvSpPr>
        <p:spPr>
          <a:xfrm>
            <a:off x="323849" y="1770742"/>
            <a:ext cx="11337573" cy="4544331"/>
          </a:xfrm>
        </p:spPr>
        <p:txBody>
          <a:bodyPr>
            <a:noAutofit/>
          </a:bodyPr>
          <a:lstStyle/>
          <a:p>
            <a:r>
              <a:rPr lang="fr-FR" sz="2000" dirty="0"/>
              <a:t>Durée</a:t>
            </a:r>
          </a:p>
          <a:p>
            <a:pPr lvl="1"/>
            <a:r>
              <a:rPr lang="fr-FR" sz="1800" dirty="0"/>
              <a:t>La « durée initiale » est de 2 ans : </a:t>
            </a:r>
            <a:r>
              <a:rPr lang="fr-FR" sz="1800" b="1" dirty="0">
                <a:solidFill>
                  <a:srgbClr val="951B81"/>
                </a:solidFill>
              </a:rPr>
              <a:t>du 05 janvier 2026 au 04 janvier 2028</a:t>
            </a:r>
            <a:endParaRPr lang="fr-FR" sz="1800" dirty="0">
              <a:solidFill>
                <a:srgbClr val="951B81"/>
              </a:solidFill>
            </a:endParaRPr>
          </a:p>
          <a:p>
            <a:pPr lvl="1"/>
            <a:r>
              <a:rPr lang="fr-FR" sz="1800" dirty="0"/>
              <a:t>L’accord cadre pourra être reconduit tacitement par périodes successives de 12 mois, dans la limite de deux reconductions au maximum soit une date limite de fin en </a:t>
            </a:r>
            <a:r>
              <a:rPr lang="fr-FR" sz="1800" b="1" dirty="0">
                <a:solidFill>
                  <a:srgbClr val="951B81"/>
                </a:solidFill>
              </a:rPr>
              <a:t>janvier 2030</a:t>
            </a:r>
          </a:p>
          <a:p>
            <a:pPr lvl="1"/>
            <a:endParaRPr lang="fr-FR" sz="1800" dirty="0"/>
          </a:p>
          <a:p>
            <a:r>
              <a:rPr lang="fr-FR" sz="2000" dirty="0"/>
              <a:t>3 lots</a:t>
            </a:r>
          </a:p>
          <a:p>
            <a:pPr lvl="1"/>
            <a:r>
              <a:rPr lang="fr-FR" sz="1800" b="1" dirty="0"/>
              <a:t>LOT 1 </a:t>
            </a:r>
            <a:r>
              <a:rPr lang="fr-FR" sz="1800" dirty="0"/>
              <a:t>: Conseil, en matière de programmes métiers, d’offre de services et d’évolution des organisations</a:t>
            </a:r>
          </a:p>
          <a:p>
            <a:pPr lvl="1"/>
            <a:r>
              <a:rPr lang="fr-FR" sz="1800" b="1" dirty="0"/>
              <a:t>LOT 2 </a:t>
            </a:r>
            <a:r>
              <a:rPr lang="fr-FR" sz="1800" dirty="0"/>
              <a:t>: Assistance pour l’ensemble du champ des activités de maîtrise d’ouvrage opérationnelle</a:t>
            </a:r>
          </a:p>
          <a:p>
            <a:pPr lvl="1"/>
            <a:r>
              <a:rPr lang="fr-FR" sz="1800" b="1" dirty="0"/>
              <a:t>LOT 3 </a:t>
            </a:r>
            <a:r>
              <a:rPr lang="fr-FR" sz="1800" dirty="0"/>
              <a:t>: Conseil et assistance technique auprès des équipes maitrise d’ouvrage et métier, en matière de traitement de la donnée et de déploiement de solutions basées sur l’intelligence artificielle Assistance pour l’ensemble du champ des activités de maîtrise d’ouvrage opérationnelle</a:t>
            </a:r>
          </a:p>
          <a:p>
            <a:endParaRPr lang="fr-FR" dirty="0"/>
          </a:p>
        </p:txBody>
      </p:sp>
      <p:sp>
        <p:nvSpPr>
          <p:cNvPr id="4" name="Espace réservé de la date 3">
            <a:extLst>
              <a:ext uri="{FF2B5EF4-FFF2-40B4-BE49-F238E27FC236}">
                <a16:creationId xmlns:a16="http://schemas.microsoft.com/office/drawing/2014/main" id="{4D1B5858-D1CA-B2A8-F486-3A0098021434}"/>
              </a:ext>
            </a:extLst>
          </p:cNvPr>
          <p:cNvSpPr>
            <a:spLocks noGrp="1"/>
          </p:cNvSpPr>
          <p:nvPr>
            <p:ph type="dt" sz="half" idx="2"/>
          </p:nvPr>
        </p:nvSpPr>
        <p:spPr/>
        <p:txBody>
          <a:bodyPr/>
          <a:lstStyle/>
          <a:p>
            <a:r>
              <a:rPr lang="fr-FR" dirty="0"/>
              <a:t>février 2026</a:t>
            </a:r>
          </a:p>
        </p:txBody>
      </p:sp>
      <p:sp>
        <p:nvSpPr>
          <p:cNvPr id="5" name="Espace réservé du pied de page 4">
            <a:extLst>
              <a:ext uri="{FF2B5EF4-FFF2-40B4-BE49-F238E27FC236}">
                <a16:creationId xmlns:a16="http://schemas.microsoft.com/office/drawing/2014/main" id="{E92930E2-49F4-1A46-F391-777039CF88E8}"/>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3436DF56-BF4E-1AA6-475F-A59C00AB83F2}"/>
              </a:ext>
            </a:extLst>
          </p:cNvPr>
          <p:cNvSpPr>
            <a:spLocks noGrp="1"/>
          </p:cNvSpPr>
          <p:nvPr>
            <p:ph type="sldNum" sz="quarter" idx="4"/>
          </p:nvPr>
        </p:nvSpPr>
        <p:spPr/>
        <p:txBody>
          <a:bodyPr/>
          <a:lstStyle/>
          <a:p>
            <a:fld id="{0122D7F3-A425-4DC0-8E27-7F938E352BD0}" type="slidenum">
              <a:rPr lang="fr-FR" smtClean="0"/>
              <a:pPr/>
              <a:t>35</a:t>
            </a:fld>
            <a:endParaRPr lang="fr-FR" dirty="0"/>
          </a:p>
        </p:txBody>
      </p:sp>
    </p:spTree>
    <p:extLst>
      <p:ext uri="{BB962C8B-B14F-4D97-AF65-F5344CB8AC3E}">
        <p14:creationId xmlns:p14="http://schemas.microsoft.com/office/powerpoint/2010/main" val="8536698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414B6-B3F4-FB0B-66A0-749AC108255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439376-AAA3-934C-642A-CF98E89249D8}"/>
              </a:ext>
            </a:extLst>
          </p:cNvPr>
          <p:cNvSpPr>
            <a:spLocks noGrp="1"/>
          </p:cNvSpPr>
          <p:nvPr>
            <p:ph type="title"/>
          </p:nvPr>
        </p:nvSpPr>
        <p:spPr>
          <a:xfrm>
            <a:off x="3539836" y="2791578"/>
            <a:ext cx="7813963" cy="1153796"/>
          </a:xfrm>
        </p:spPr>
        <p:txBody>
          <a:bodyPr/>
          <a:lstStyle/>
          <a:p>
            <a:r>
              <a:rPr lang="fr-FR" sz="3600" dirty="0"/>
              <a:t>Modalités de mise en concurrence des  marchés subséquents</a:t>
            </a:r>
          </a:p>
        </p:txBody>
      </p:sp>
      <p:sp>
        <p:nvSpPr>
          <p:cNvPr id="3" name="Espace réservé du texte 2">
            <a:extLst>
              <a:ext uri="{FF2B5EF4-FFF2-40B4-BE49-F238E27FC236}">
                <a16:creationId xmlns:a16="http://schemas.microsoft.com/office/drawing/2014/main" id="{39A1C1A8-199E-BC63-E512-AC01611B93D0}"/>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267EAF92-6825-9E28-4301-2193C4854D08}"/>
              </a:ext>
            </a:extLst>
          </p:cNvPr>
          <p:cNvSpPr>
            <a:spLocks noGrp="1"/>
          </p:cNvSpPr>
          <p:nvPr>
            <p:ph type="dt" sz="half" idx="2"/>
          </p:nvPr>
        </p:nvSpPr>
        <p:spPr/>
        <p:txBody>
          <a:bodyPr/>
          <a:lstStyle/>
          <a:p>
            <a:r>
              <a:rPr lang="fr-FR" dirty="0"/>
              <a:t>février 2026</a:t>
            </a:r>
          </a:p>
        </p:txBody>
      </p:sp>
      <p:sp>
        <p:nvSpPr>
          <p:cNvPr id="5" name="Espace réservé du pied de page 4">
            <a:extLst>
              <a:ext uri="{FF2B5EF4-FFF2-40B4-BE49-F238E27FC236}">
                <a16:creationId xmlns:a16="http://schemas.microsoft.com/office/drawing/2014/main" id="{50C8E54C-BB87-0C68-BB27-BAEA4070DC59}"/>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4ECD3D3D-7B46-935A-B34D-583C3104F9DB}"/>
              </a:ext>
            </a:extLst>
          </p:cNvPr>
          <p:cNvSpPr>
            <a:spLocks noGrp="1"/>
          </p:cNvSpPr>
          <p:nvPr>
            <p:ph type="sldNum" sz="quarter" idx="4"/>
          </p:nvPr>
        </p:nvSpPr>
        <p:spPr/>
        <p:txBody>
          <a:bodyPr/>
          <a:lstStyle/>
          <a:p>
            <a:fld id="{0122D7F3-A425-4DC0-8E27-7F938E352BD0}" type="slidenum">
              <a:rPr lang="fr-FR" smtClean="0"/>
              <a:pPr/>
              <a:t>36</a:t>
            </a:fld>
            <a:endParaRPr lang="fr-FR" dirty="0"/>
          </a:p>
        </p:txBody>
      </p:sp>
    </p:spTree>
    <p:extLst>
      <p:ext uri="{BB962C8B-B14F-4D97-AF65-F5344CB8AC3E}">
        <p14:creationId xmlns:p14="http://schemas.microsoft.com/office/powerpoint/2010/main" val="755054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CCDB56-1C2D-B857-9927-98229A0BAF8B}"/>
              </a:ext>
            </a:extLst>
          </p:cNvPr>
          <p:cNvSpPr>
            <a:spLocks noGrp="1"/>
          </p:cNvSpPr>
          <p:nvPr>
            <p:ph type="title"/>
          </p:nvPr>
        </p:nvSpPr>
        <p:spPr/>
        <p:txBody>
          <a:bodyPr/>
          <a:lstStyle/>
          <a:p>
            <a:r>
              <a:rPr lang="fr-FR" sz="2200" dirty="0"/>
              <a:t>Modalités de mise en concurrence des marchés subséquents (1/2) </a:t>
            </a:r>
          </a:p>
        </p:txBody>
      </p:sp>
      <p:sp>
        <p:nvSpPr>
          <p:cNvPr id="3" name="Espace réservé du contenu 2">
            <a:extLst>
              <a:ext uri="{FF2B5EF4-FFF2-40B4-BE49-F238E27FC236}">
                <a16:creationId xmlns:a16="http://schemas.microsoft.com/office/drawing/2014/main" id="{4C0FF56E-913F-4A24-1A57-214CF90A2C7B}"/>
              </a:ext>
            </a:extLst>
          </p:cNvPr>
          <p:cNvSpPr>
            <a:spLocks noGrp="1"/>
          </p:cNvSpPr>
          <p:nvPr>
            <p:ph idx="1"/>
          </p:nvPr>
        </p:nvSpPr>
        <p:spPr>
          <a:xfrm>
            <a:off x="323849" y="1770742"/>
            <a:ext cx="11439173" cy="4544331"/>
          </a:xfrm>
        </p:spPr>
        <p:txBody>
          <a:bodyPr>
            <a:noAutofit/>
          </a:bodyPr>
          <a:lstStyle/>
          <a:p>
            <a:pPr>
              <a:spcBef>
                <a:spcPts val="200"/>
              </a:spcBef>
            </a:pPr>
            <a:r>
              <a:rPr lang="fr-FR" sz="1800" dirty="0"/>
              <a:t>Documents transmis </a:t>
            </a:r>
            <a:r>
              <a:rPr lang="fr-FR" sz="1800" i="1" dirty="0"/>
              <a:t>a minima </a:t>
            </a:r>
            <a:r>
              <a:rPr lang="fr-FR" sz="1800" dirty="0"/>
              <a:t>lors d’une mise en concurrence</a:t>
            </a:r>
          </a:p>
          <a:p>
            <a:pPr lvl="1">
              <a:spcBef>
                <a:spcPts val="200"/>
              </a:spcBef>
            </a:pPr>
            <a:r>
              <a:rPr lang="fr-FR" sz="1600" dirty="0"/>
              <a:t>Le marché subséquent (expression de besoin et règlement du marché comprenant les critères d’attribution du marché subséquent et le délai de réponse à la mise en concurrence) ; </a:t>
            </a:r>
          </a:p>
          <a:p>
            <a:pPr lvl="1">
              <a:spcBef>
                <a:spcPts val="200"/>
              </a:spcBef>
            </a:pPr>
            <a:r>
              <a:rPr lang="fr-FR" sz="1600" dirty="0"/>
              <a:t>L’acte d’engagement relatif au marché subséquent, accompagné de son annexe tarifaire ;</a:t>
            </a:r>
          </a:p>
          <a:p>
            <a:pPr lvl="1">
              <a:spcBef>
                <a:spcPts val="200"/>
              </a:spcBef>
            </a:pPr>
            <a:r>
              <a:rPr lang="fr-FR" sz="1600" dirty="0"/>
              <a:t>Déclaration de sous-traitance ;</a:t>
            </a:r>
          </a:p>
          <a:p>
            <a:pPr lvl="2">
              <a:spcBef>
                <a:spcPts val="200"/>
              </a:spcBef>
            </a:pPr>
            <a:r>
              <a:rPr lang="fr-FR" sz="1400" dirty="0"/>
              <a:t>Eventuellement des clauses particulières au marché, qui viendront compléter sans contredire les clauses de l’accord-cadre concerné.</a:t>
            </a:r>
          </a:p>
          <a:p>
            <a:pPr marL="457200" lvl="1" indent="0">
              <a:spcBef>
                <a:spcPts val="200"/>
              </a:spcBef>
              <a:buNone/>
            </a:pPr>
            <a:endParaRPr lang="fr-FR" sz="1600" dirty="0"/>
          </a:p>
          <a:p>
            <a:pPr>
              <a:spcBef>
                <a:spcPts val="200"/>
              </a:spcBef>
            </a:pPr>
            <a:r>
              <a:rPr lang="fr-FR" sz="1800" dirty="0"/>
              <a:t>Durée possible du marché subséquent</a:t>
            </a:r>
          </a:p>
          <a:p>
            <a:pPr lvl="1">
              <a:spcBef>
                <a:spcPts val="200"/>
              </a:spcBef>
            </a:pPr>
            <a:r>
              <a:rPr lang="fr-FR" sz="1600" dirty="0"/>
              <a:t>La durée est 1 an renouvelable 3 fois un an</a:t>
            </a:r>
          </a:p>
          <a:p>
            <a:pPr marL="457200" lvl="1" indent="0">
              <a:spcBef>
                <a:spcPts val="200"/>
              </a:spcBef>
              <a:buNone/>
            </a:pPr>
            <a:endParaRPr lang="fr-FR" sz="1600" dirty="0"/>
          </a:p>
          <a:p>
            <a:pPr>
              <a:spcBef>
                <a:spcPts val="200"/>
              </a:spcBef>
            </a:pPr>
            <a:r>
              <a:rPr lang="fr-FR" sz="1800" dirty="0"/>
              <a:t>Forme du marché subséquent</a:t>
            </a:r>
          </a:p>
          <a:p>
            <a:pPr lvl="1">
              <a:spcBef>
                <a:spcPts val="200"/>
              </a:spcBef>
              <a:defRPr/>
            </a:pPr>
            <a:r>
              <a:rPr lang="fr-FR" sz="1600" dirty="0"/>
              <a:t>Marché à bons de commande sans engagement financier (quantité ou montant)</a:t>
            </a:r>
          </a:p>
          <a:p>
            <a:pPr lvl="1">
              <a:spcBef>
                <a:spcPts val="200"/>
              </a:spcBef>
              <a:defRPr/>
            </a:pPr>
            <a:r>
              <a:rPr lang="fr-FR" sz="1600" dirty="0"/>
              <a:t>Marché forfaitaire avec obligation de résultat</a:t>
            </a:r>
          </a:p>
        </p:txBody>
      </p:sp>
      <p:sp>
        <p:nvSpPr>
          <p:cNvPr id="4" name="Espace réservé de la date 3">
            <a:extLst>
              <a:ext uri="{FF2B5EF4-FFF2-40B4-BE49-F238E27FC236}">
                <a16:creationId xmlns:a16="http://schemas.microsoft.com/office/drawing/2014/main" id="{7BAEBEEF-42A8-729F-1ABE-9617D5DE17A6}"/>
              </a:ext>
            </a:extLst>
          </p:cNvPr>
          <p:cNvSpPr>
            <a:spLocks noGrp="1"/>
          </p:cNvSpPr>
          <p:nvPr>
            <p:ph type="dt" sz="half" idx="2"/>
          </p:nvPr>
        </p:nvSpPr>
        <p:spPr/>
        <p:txBody>
          <a:bodyPr/>
          <a:lstStyle/>
          <a:p>
            <a:r>
              <a:rPr lang="fr-FR" dirty="0"/>
              <a:t>février 2026</a:t>
            </a:r>
          </a:p>
        </p:txBody>
      </p:sp>
      <p:sp>
        <p:nvSpPr>
          <p:cNvPr id="5" name="Espace réservé du pied de page 4">
            <a:extLst>
              <a:ext uri="{FF2B5EF4-FFF2-40B4-BE49-F238E27FC236}">
                <a16:creationId xmlns:a16="http://schemas.microsoft.com/office/drawing/2014/main" id="{3FA33849-B2E5-DFC4-018D-3185E98BBB6D}"/>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D3D359B6-9AB5-C6EA-D56F-6929E82172C4}"/>
              </a:ext>
            </a:extLst>
          </p:cNvPr>
          <p:cNvSpPr>
            <a:spLocks noGrp="1"/>
          </p:cNvSpPr>
          <p:nvPr>
            <p:ph type="sldNum" sz="quarter" idx="4"/>
          </p:nvPr>
        </p:nvSpPr>
        <p:spPr/>
        <p:txBody>
          <a:bodyPr/>
          <a:lstStyle/>
          <a:p>
            <a:fld id="{0122D7F3-A425-4DC0-8E27-7F938E352BD0}" type="slidenum">
              <a:rPr lang="fr-FR" smtClean="0"/>
              <a:pPr/>
              <a:t>37</a:t>
            </a:fld>
            <a:endParaRPr lang="fr-FR" dirty="0"/>
          </a:p>
        </p:txBody>
      </p:sp>
    </p:spTree>
    <p:extLst>
      <p:ext uri="{BB962C8B-B14F-4D97-AF65-F5344CB8AC3E}">
        <p14:creationId xmlns:p14="http://schemas.microsoft.com/office/powerpoint/2010/main" val="1802443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F54F-0A9A-F013-F2D7-FC34C344AB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CA24B1-8899-8BF6-E11F-51DB7FCA2AB2}"/>
              </a:ext>
            </a:extLst>
          </p:cNvPr>
          <p:cNvSpPr>
            <a:spLocks noGrp="1"/>
          </p:cNvSpPr>
          <p:nvPr>
            <p:ph type="title"/>
          </p:nvPr>
        </p:nvSpPr>
        <p:spPr/>
        <p:txBody>
          <a:bodyPr/>
          <a:lstStyle/>
          <a:p>
            <a:r>
              <a:rPr lang="fr-FR" sz="2200" dirty="0"/>
              <a:t>Modalités de mise en concurrence des marchés subséquents (2/2) </a:t>
            </a:r>
          </a:p>
        </p:txBody>
      </p:sp>
      <p:sp>
        <p:nvSpPr>
          <p:cNvPr id="3" name="Espace réservé du contenu 2">
            <a:extLst>
              <a:ext uri="{FF2B5EF4-FFF2-40B4-BE49-F238E27FC236}">
                <a16:creationId xmlns:a16="http://schemas.microsoft.com/office/drawing/2014/main" id="{FB19B066-077F-5A27-60F6-F86416A66786}"/>
              </a:ext>
            </a:extLst>
          </p:cNvPr>
          <p:cNvSpPr>
            <a:spLocks noGrp="1"/>
          </p:cNvSpPr>
          <p:nvPr>
            <p:ph idx="1"/>
          </p:nvPr>
        </p:nvSpPr>
        <p:spPr>
          <a:xfrm>
            <a:off x="323849" y="1770742"/>
            <a:ext cx="11439173" cy="4544331"/>
          </a:xfrm>
        </p:spPr>
        <p:txBody>
          <a:bodyPr>
            <a:noAutofit/>
          </a:bodyPr>
          <a:lstStyle/>
          <a:p>
            <a:pPr>
              <a:spcBef>
                <a:spcPts val="200"/>
              </a:spcBef>
            </a:pPr>
            <a:r>
              <a:rPr lang="fr-FR" sz="1800" dirty="0"/>
              <a:t>Les critères d’appréciation pourront être modulés pour chaque lot et pour chaque marché</a:t>
            </a:r>
          </a:p>
          <a:p>
            <a:pPr lvl="1">
              <a:spcBef>
                <a:spcPts val="200"/>
              </a:spcBef>
            </a:pPr>
            <a:r>
              <a:rPr lang="fr-FR" sz="1600" dirty="0"/>
              <a:t>Valeur technique de l’offre (entre 35 % et 65 %)  </a:t>
            </a:r>
          </a:p>
          <a:p>
            <a:pPr lvl="2"/>
            <a:r>
              <a:rPr lang="fr-FR" sz="1500" dirty="0"/>
              <a:t>Profil détaillé du ou des intervenant(s) proposé(s) ;</a:t>
            </a:r>
          </a:p>
          <a:p>
            <a:pPr lvl="2"/>
            <a:r>
              <a:rPr lang="fr-FR" sz="1500" dirty="0"/>
              <a:t>Date de démarrage possible ;</a:t>
            </a:r>
          </a:p>
          <a:p>
            <a:pPr lvl="2"/>
            <a:r>
              <a:rPr lang="fr-FR" sz="1500" dirty="0"/>
              <a:t>Note d’intention, démontant la compréhension des besoins et des enjeux de la mission ;</a:t>
            </a:r>
          </a:p>
          <a:p>
            <a:pPr lvl="2"/>
            <a:r>
              <a:rPr lang="fr-FR" sz="1500" dirty="0"/>
              <a:t>Description de la méthodologie proposée (la gouvernance, la démarche, les méthodes ainsi que les outils) et en quoi elle permet de répondre à chacun des objectifs visés par l’Acheteur. Le candidat peut s’appuyer sur des exemples de missions de même nature en précisant les bénéfices obtenus ;</a:t>
            </a:r>
          </a:p>
          <a:p>
            <a:pPr lvl="2"/>
            <a:r>
              <a:rPr lang="fr-FR" sz="1500" dirty="0"/>
              <a:t>Un rétroplanning en fonction des dates de réalisation souhaitées par l’Acheteur ;</a:t>
            </a:r>
          </a:p>
          <a:p>
            <a:pPr marL="914400" lvl="2" indent="0">
              <a:buNone/>
            </a:pPr>
            <a:endParaRPr lang="fr-FR" sz="1600" dirty="0"/>
          </a:p>
          <a:p>
            <a:pPr lvl="1">
              <a:spcBef>
                <a:spcPts val="200"/>
              </a:spcBef>
            </a:pPr>
            <a:r>
              <a:rPr lang="fr-FR" sz="1600" dirty="0"/>
              <a:t>Prix (entre 65 % et 35 %)</a:t>
            </a:r>
          </a:p>
          <a:p>
            <a:pPr marL="457200" lvl="1" indent="0">
              <a:spcBef>
                <a:spcPts val="200"/>
              </a:spcBef>
              <a:buNone/>
            </a:pPr>
            <a:endParaRPr lang="fr-FR" sz="1600" dirty="0"/>
          </a:p>
          <a:p>
            <a:r>
              <a:rPr lang="fr-FR" sz="1800" dirty="0"/>
              <a:t>Délais et forme de remise des offres</a:t>
            </a:r>
          </a:p>
          <a:p>
            <a:pPr lvl="1">
              <a:spcBef>
                <a:spcPts val="200"/>
              </a:spcBef>
            </a:pPr>
            <a:r>
              <a:rPr lang="fr-FR" sz="1600" dirty="0"/>
              <a:t>Les Titulaires devront déposer une offre à chaque marché subséquent émis sur le fondement de l’accord-cadre dont ils sont Titulaires, sous un délai déterminé par la Fédération Agirc-Arrco dans le marché subséquent selon la complexité de la prestation, qui ne peut être inférieur à cinq (5) jours et supérieur à vingt (20) jours ouvrés. </a:t>
            </a:r>
          </a:p>
          <a:p>
            <a:pPr marL="457200" lvl="1" indent="0">
              <a:spcBef>
                <a:spcPts val="200"/>
              </a:spcBef>
              <a:buNone/>
            </a:pPr>
            <a:endParaRPr lang="fr-FR" sz="1600" dirty="0"/>
          </a:p>
          <a:p>
            <a:pPr marL="0" indent="0">
              <a:buNone/>
            </a:pPr>
            <a:r>
              <a:rPr lang="fr-FR" sz="1600" dirty="0"/>
              <a:t>  </a:t>
            </a:r>
          </a:p>
          <a:p>
            <a:pPr lvl="1">
              <a:spcBef>
                <a:spcPts val="200"/>
              </a:spcBef>
              <a:defRPr/>
            </a:pPr>
            <a:endParaRPr lang="fr-FR" sz="1600" dirty="0"/>
          </a:p>
        </p:txBody>
      </p:sp>
      <p:sp>
        <p:nvSpPr>
          <p:cNvPr id="4" name="Espace réservé de la date 3">
            <a:extLst>
              <a:ext uri="{FF2B5EF4-FFF2-40B4-BE49-F238E27FC236}">
                <a16:creationId xmlns:a16="http://schemas.microsoft.com/office/drawing/2014/main" id="{428568FD-4FFE-5A3E-F40F-657653446D3B}"/>
              </a:ext>
            </a:extLst>
          </p:cNvPr>
          <p:cNvSpPr>
            <a:spLocks noGrp="1"/>
          </p:cNvSpPr>
          <p:nvPr>
            <p:ph type="dt" sz="half" idx="2"/>
          </p:nvPr>
        </p:nvSpPr>
        <p:spPr/>
        <p:txBody>
          <a:bodyPr/>
          <a:lstStyle/>
          <a:p>
            <a:r>
              <a:rPr lang="fr-FR" dirty="0"/>
              <a:t>février 2026</a:t>
            </a:r>
          </a:p>
        </p:txBody>
      </p:sp>
      <p:sp>
        <p:nvSpPr>
          <p:cNvPr id="5" name="Espace réservé du pied de page 4">
            <a:extLst>
              <a:ext uri="{FF2B5EF4-FFF2-40B4-BE49-F238E27FC236}">
                <a16:creationId xmlns:a16="http://schemas.microsoft.com/office/drawing/2014/main" id="{34A8BD20-18F0-866C-8BE8-F8301B89FC79}"/>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D794A47A-F8D7-B6D1-2B03-2E754A8130E1}"/>
              </a:ext>
            </a:extLst>
          </p:cNvPr>
          <p:cNvSpPr>
            <a:spLocks noGrp="1"/>
          </p:cNvSpPr>
          <p:nvPr>
            <p:ph type="sldNum" sz="quarter" idx="4"/>
          </p:nvPr>
        </p:nvSpPr>
        <p:spPr/>
        <p:txBody>
          <a:bodyPr/>
          <a:lstStyle/>
          <a:p>
            <a:fld id="{0122D7F3-A425-4DC0-8E27-7F938E352BD0}" type="slidenum">
              <a:rPr lang="fr-FR" smtClean="0"/>
              <a:pPr/>
              <a:t>38</a:t>
            </a:fld>
            <a:endParaRPr lang="fr-FR" dirty="0"/>
          </a:p>
        </p:txBody>
      </p:sp>
    </p:spTree>
    <p:extLst>
      <p:ext uri="{BB962C8B-B14F-4D97-AF65-F5344CB8AC3E}">
        <p14:creationId xmlns:p14="http://schemas.microsoft.com/office/powerpoint/2010/main" val="3650820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B779AF-1C07-307A-002B-C0E2EDF72CE0}"/>
              </a:ext>
            </a:extLst>
          </p:cNvPr>
          <p:cNvSpPr>
            <a:spLocks noGrp="1"/>
          </p:cNvSpPr>
          <p:nvPr>
            <p:ph type="title"/>
          </p:nvPr>
        </p:nvSpPr>
        <p:spPr/>
        <p:txBody>
          <a:bodyPr/>
          <a:lstStyle/>
          <a:p>
            <a:r>
              <a:rPr lang="fr-FR" dirty="0"/>
              <a:t>Le process</a:t>
            </a:r>
          </a:p>
        </p:txBody>
      </p:sp>
      <p:sp>
        <p:nvSpPr>
          <p:cNvPr id="3" name="Espace réservé du texte 2">
            <a:extLst>
              <a:ext uri="{FF2B5EF4-FFF2-40B4-BE49-F238E27FC236}">
                <a16:creationId xmlns:a16="http://schemas.microsoft.com/office/drawing/2014/main" id="{5E740005-0910-11AC-219D-D7BE06DBE992}"/>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32C8019B-8832-82BC-50C7-6FCA95ABDEF2}"/>
              </a:ext>
            </a:extLst>
          </p:cNvPr>
          <p:cNvSpPr>
            <a:spLocks noGrp="1"/>
          </p:cNvSpPr>
          <p:nvPr>
            <p:ph type="dt" sz="half" idx="2"/>
          </p:nvPr>
        </p:nvSpPr>
        <p:spPr/>
        <p:txBody>
          <a:bodyPr/>
          <a:lstStyle/>
          <a:p>
            <a:r>
              <a:rPr lang="fr-FR" dirty="0"/>
              <a:t>février 2026</a:t>
            </a:r>
          </a:p>
        </p:txBody>
      </p:sp>
      <p:sp>
        <p:nvSpPr>
          <p:cNvPr id="5" name="Espace réservé du pied de page 4">
            <a:extLst>
              <a:ext uri="{FF2B5EF4-FFF2-40B4-BE49-F238E27FC236}">
                <a16:creationId xmlns:a16="http://schemas.microsoft.com/office/drawing/2014/main" id="{D797E4A6-85F0-F68D-ACA5-B8AE63A658AA}"/>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4457D8D6-26BA-F9AF-144A-65B6C2A8D851}"/>
              </a:ext>
            </a:extLst>
          </p:cNvPr>
          <p:cNvSpPr>
            <a:spLocks noGrp="1"/>
          </p:cNvSpPr>
          <p:nvPr>
            <p:ph type="sldNum" sz="quarter" idx="4"/>
          </p:nvPr>
        </p:nvSpPr>
        <p:spPr/>
        <p:txBody>
          <a:bodyPr/>
          <a:lstStyle/>
          <a:p>
            <a:fld id="{0122D7F3-A425-4DC0-8E27-7F938E352BD0}" type="slidenum">
              <a:rPr lang="fr-FR" smtClean="0"/>
              <a:pPr/>
              <a:t>39</a:t>
            </a:fld>
            <a:endParaRPr lang="fr-FR" dirty="0"/>
          </a:p>
        </p:txBody>
      </p:sp>
    </p:spTree>
    <p:extLst>
      <p:ext uri="{BB962C8B-B14F-4D97-AF65-F5344CB8AC3E}">
        <p14:creationId xmlns:p14="http://schemas.microsoft.com/office/powerpoint/2010/main" val="19427556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022256-7945-FA9A-09C6-92D7DDBD9B9D}"/>
              </a:ext>
            </a:extLst>
          </p:cNvPr>
          <p:cNvSpPr>
            <a:spLocks noGrp="1"/>
          </p:cNvSpPr>
          <p:nvPr>
            <p:ph type="title"/>
          </p:nvPr>
        </p:nvSpPr>
        <p:spPr/>
        <p:txBody>
          <a:bodyPr/>
          <a:lstStyle/>
          <a:p>
            <a:r>
              <a:rPr lang="fr-FR" sz="2200" dirty="0"/>
              <a:t>Process pour le lancement des marchés subséquents pour la fédération</a:t>
            </a:r>
          </a:p>
        </p:txBody>
      </p:sp>
      <p:sp>
        <p:nvSpPr>
          <p:cNvPr id="3" name="Espace réservé de la date 2">
            <a:extLst>
              <a:ext uri="{FF2B5EF4-FFF2-40B4-BE49-F238E27FC236}">
                <a16:creationId xmlns:a16="http://schemas.microsoft.com/office/drawing/2014/main" id="{CE3E415C-3C13-D911-9024-607B7545DA5A}"/>
              </a:ext>
            </a:extLst>
          </p:cNvPr>
          <p:cNvSpPr>
            <a:spLocks noGrp="1"/>
          </p:cNvSpPr>
          <p:nvPr>
            <p:ph type="dt" sz="half" idx="2"/>
          </p:nvPr>
        </p:nvSpPr>
        <p:spPr/>
        <p:txBody>
          <a:bodyPr/>
          <a:lstStyle/>
          <a:p>
            <a:r>
              <a:rPr lang="fr-FR" dirty="0"/>
              <a:t>février 2026</a:t>
            </a:r>
          </a:p>
        </p:txBody>
      </p:sp>
      <p:sp>
        <p:nvSpPr>
          <p:cNvPr id="4" name="Espace réservé du pied de page 3">
            <a:extLst>
              <a:ext uri="{FF2B5EF4-FFF2-40B4-BE49-F238E27FC236}">
                <a16:creationId xmlns:a16="http://schemas.microsoft.com/office/drawing/2014/main" id="{57698B2D-1D26-498B-5081-DBFF60E5BA45}"/>
              </a:ext>
            </a:extLst>
          </p:cNvPr>
          <p:cNvSpPr>
            <a:spLocks noGrp="1"/>
          </p:cNvSpPr>
          <p:nvPr>
            <p:ph type="ftr" sz="quarter" idx="3"/>
          </p:nvPr>
        </p:nvSpPr>
        <p:spPr/>
        <p:txBody>
          <a:bodyPr/>
          <a:lstStyle/>
          <a:p>
            <a:r>
              <a:rPr lang="fr-FR" dirty="0"/>
              <a:t>Direction des Achats et Direction du Produit Retraite</a:t>
            </a:r>
          </a:p>
        </p:txBody>
      </p:sp>
      <p:sp>
        <p:nvSpPr>
          <p:cNvPr id="5" name="Espace réservé du numéro de diapositive 4">
            <a:extLst>
              <a:ext uri="{FF2B5EF4-FFF2-40B4-BE49-F238E27FC236}">
                <a16:creationId xmlns:a16="http://schemas.microsoft.com/office/drawing/2014/main" id="{67990A03-D578-C3F0-11B2-C165C4DDB9A6}"/>
              </a:ext>
            </a:extLst>
          </p:cNvPr>
          <p:cNvSpPr>
            <a:spLocks noGrp="1"/>
          </p:cNvSpPr>
          <p:nvPr>
            <p:ph type="sldNum" sz="quarter" idx="4"/>
          </p:nvPr>
        </p:nvSpPr>
        <p:spPr/>
        <p:txBody>
          <a:bodyPr/>
          <a:lstStyle/>
          <a:p>
            <a:fld id="{0122D7F3-A425-4DC0-8E27-7F938E352BD0}" type="slidenum">
              <a:rPr lang="fr-FR" smtClean="0"/>
              <a:pPr/>
              <a:t>40</a:t>
            </a:fld>
            <a:endParaRPr lang="fr-FR" dirty="0"/>
          </a:p>
        </p:txBody>
      </p:sp>
      <p:sp>
        <p:nvSpPr>
          <p:cNvPr id="6" name="Espace réservé du contenu 5">
            <a:extLst>
              <a:ext uri="{FF2B5EF4-FFF2-40B4-BE49-F238E27FC236}">
                <a16:creationId xmlns:a16="http://schemas.microsoft.com/office/drawing/2014/main" id="{377C0D0C-3114-9023-5439-C7845C7240A0}"/>
              </a:ext>
            </a:extLst>
          </p:cNvPr>
          <p:cNvSpPr>
            <a:spLocks noGrp="1"/>
          </p:cNvSpPr>
          <p:nvPr>
            <p:ph idx="1"/>
          </p:nvPr>
        </p:nvSpPr>
        <p:spPr>
          <a:xfrm>
            <a:off x="323848" y="1770742"/>
            <a:ext cx="11715751" cy="4772933"/>
          </a:xfrm>
        </p:spPr>
        <p:txBody>
          <a:bodyPr>
            <a:normAutofit/>
          </a:bodyPr>
          <a:lstStyle/>
          <a:p>
            <a:pPr marL="457200" lvl="1" indent="-457200">
              <a:lnSpc>
                <a:spcPct val="100000"/>
              </a:lnSpc>
              <a:spcBef>
                <a:spcPts val="600"/>
              </a:spcBef>
              <a:buFont typeface="+mj-lt"/>
              <a:buAutoNum type="arabicPeriod"/>
            </a:pPr>
            <a:r>
              <a:rPr lang="fr-FR" sz="1550" dirty="0"/>
              <a:t>Le marché est publié sur la plate-forme </a:t>
            </a:r>
            <a:r>
              <a:rPr lang="fr-FR" sz="1550" b="1" u="sng" dirty="0">
                <a:solidFill>
                  <a:srgbClr val="951B81"/>
                </a:solidFill>
                <a:hlinkClick r:id="rId2">
                  <a:extLst>
                    <a:ext uri="{A12FA001-AC4F-418D-AE19-62706E023703}">
                      <ahyp:hlinkClr xmlns:ahyp="http://schemas.microsoft.com/office/drawing/2018/hyperlinkcolor" val="tx"/>
                    </a:ext>
                  </a:extLst>
                </a:hlinkClick>
              </a:rPr>
              <a:t>https://AchatPublic.com</a:t>
            </a:r>
            <a:r>
              <a:rPr lang="fr-FR" sz="1550" b="1" u="sng" dirty="0">
                <a:solidFill>
                  <a:srgbClr val="951B81"/>
                </a:solidFill>
              </a:rPr>
              <a:t> </a:t>
            </a:r>
            <a:r>
              <a:rPr lang="fr-FR" sz="1550" dirty="0"/>
              <a:t>qui adresse un lien aux sociétés référencées</a:t>
            </a:r>
          </a:p>
          <a:p>
            <a:pPr marL="457200" lvl="1" indent="-457200">
              <a:lnSpc>
                <a:spcPct val="100000"/>
              </a:lnSpc>
              <a:spcBef>
                <a:spcPts val="600"/>
              </a:spcBef>
              <a:buFont typeface="+mj-lt"/>
              <a:buAutoNum type="arabicPeriod"/>
            </a:pPr>
            <a:r>
              <a:rPr lang="fr-FR" sz="1550" dirty="0"/>
              <a:t>Les offres sont réceptionnées sur la plate-forme (respect de la date limite de réponse)</a:t>
            </a:r>
          </a:p>
          <a:p>
            <a:pPr marL="457200" lvl="1" indent="-457200">
              <a:lnSpc>
                <a:spcPct val="100000"/>
              </a:lnSpc>
              <a:spcBef>
                <a:spcPts val="600"/>
              </a:spcBef>
              <a:buFont typeface="+mj-lt"/>
              <a:buAutoNum type="arabicPeriod"/>
            </a:pPr>
            <a:r>
              <a:rPr lang="fr-FR" sz="1550" dirty="0"/>
              <a:t>Une analyse des TJM </a:t>
            </a:r>
            <a:r>
              <a:rPr lang="fr-FR" sz="1550" b="1" u="sng" dirty="0">
                <a:solidFill>
                  <a:srgbClr val="951B81"/>
                </a:solidFill>
              </a:rPr>
              <a:t>proposés est faite (respect des maxima mentionnés dans la réponse au référencement)</a:t>
            </a:r>
          </a:p>
          <a:p>
            <a:pPr marL="457200" lvl="1" indent="-457200">
              <a:lnSpc>
                <a:spcPct val="100000"/>
              </a:lnSpc>
              <a:spcBef>
                <a:spcPts val="600"/>
              </a:spcBef>
              <a:buFont typeface="+mj-lt"/>
              <a:buAutoNum type="arabicPeriod"/>
            </a:pPr>
            <a:r>
              <a:rPr lang="fr-FR" sz="1550" dirty="0"/>
              <a:t>Si nécessaire, des auditions/négociations avec les sociétés les mieux-disantes (techniquement et financièrement) pourront avoir lieu</a:t>
            </a:r>
          </a:p>
          <a:p>
            <a:pPr marL="457200" lvl="1" indent="-457200">
              <a:lnSpc>
                <a:spcPct val="100000"/>
              </a:lnSpc>
              <a:spcBef>
                <a:spcPts val="600"/>
              </a:spcBef>
              <a:buFont typeface="+mj-lt"/>
              <a:buAutoNum type="arabicPeriod"/>
            </a:pPr>
            <a:r>
              <a:rPr lang="fr-FR" sz="1550" dirty="0"/>
              <a:t>La société retenue est notifiée par mail par la Direction du Produit Retraite </a:t>
            </a:r>
          </a:p>
          <a:p>
            <a:pPr marL="457200" lvl="1" indent="-457200">
              <a:lnSpc>
                <a:spcPct val="100000"/>
              </a:lnSpc>
              <a:spcBef>
                <a:spcPts val="600"/>
              </a:spcBef>
              <a:buFont typeface="+mj-lt"/>
              <a:buAutoNum type="arabicPeriod"/>
            </a:pPr>
            <a:r>
              <a:rPr lang="fr-FR" sz="1550" dirty="0"/>
              <a:t>Les sociétés non retenues seront notifiées par courriers de rejet via la plate-forme</a:t>
            </a:r>
          </a:p>
          <a:p>
            <a:pPr marL="457200" lvl="1" indent="-457200">
              <a:lnSpc>
                <a:spcPct val="100000"/>
              </a:lnSpc>
              <a:spcBef>
                <a:spcPts val="600"/>
              </a:spcBef>
              <a:buFont typeface="+mj-lt"/>
              <a:buAutoNum type="arabicPeriod"/>
            </a:pPr>
            <a:r>
              <a:rPr lang="fr-FR" sz="1550" dirty="0"/>
              <a:t>La Direction des Achats adresse le contrat signé par les deux parties</a:t>
            </a:r>
          </a:p>
          <a:p>
            <a:pPr marL="457200" lvl="1" indent="-457200">
              <a:lnSpc>
                <a:spcPct val="100000"/>
              </a:lnSpc>
              <a:spcBef>
                <a:spcPts val="600"/>
              </a:spcBef>
              <a:buFont typeface="+mj-lt"/>
              <a:buAutoNum type="arabicPeriod"/>
            </a:pPr>
            <a:r>
              <a:rPr lang="fr-FR" sz="1550" dirty="0"/>
              <a:t> Corcentric adresse le bon de commande au prestataire retenu</a:t>
            </a:r>
          </a:p>
          <a:p>
            <a:pPr marL="0" lvl="1" indent="0">
              <a:lnSpc>
                <a:spcPct val="100000"/>
              </a:lnSpc>
              <a:spcBef>
                <a:spcPts val="600"/>
              </a:spcBef>
              <a:buNone/>
            </a:pPr>
            <a:r>
              <a:rPr lang="fr-FR" sz="1550" dirty="0"/>
              <a:t>	</a:t>
            </a:r>
            <a:r>
              <a:rPr lang="fr-FR" sz="1550" b="1" dirty="0"/>
              <a:t>Toute demande d’information complémentaire concernant le marché subséquent devra impérativement </a:t>
            </a:r>
            <a:r>
              <a:rPr lang="fr-FR" sz="1550" b="1" dirty="0" err="1"/>
              <a:t>tre</a:t>
            </a:r>
            <a:r>
              <a:rPr lang="fr-FR" sz="1550" b="1" dirty="0"/>
              <a:t> 	transmise via la plateforme </a:t>
            </a:r>
            <a:r>
              <a:rPr lang="fr-FR" sz="1550" b="1" dirty="0" err="1"/>
              <a:t>AchatPublic</a:t>
            </a:r>
            <a:r>
              <a:rPr lang="fr-FR" sz="1550" b="1" dirty="0"/>
              <a:t>.</a:t>
            </a:r>
          </a:p>
        </p:txBody>
      </p:sp>
      <p:sp>
        <p:nvSpPr>
          <p:cNvPr id="7" name="Flèche : pentagone 6">
            <a:extLst>
              <a:ext uri="{FF2B5EF4-FFF2-40B4-BE49-F238E27FC236}">
                <a16:creationId xmlns:a16="http://schemas.microsoft.com/office/drawing/2014/main" id="{CC2B25AB-6418-70C5-BD5D-3FD8E9FB03A6}"/>
              </a:ext>
            </a:extLst>
          </p:cNvPr>
          <p:cNvSpPr/>
          <p:nvPr/>
        </p:nvSpPr>
        <p:spPr>
          <a:xfrm>
            <a:off x="514349" y="5133975"/>
            <a:ext cx="457201" cy="569156"/>
          </a:xfrm>
          <a:prstGeom prst="homePlate">
            <a:avLst>
              <a:gd name="adj" fmla="val 59921"/>
            </a:avLst>
          </a:prstGeom>
          <a:solidFill>
            <a:srgbClr val="951B81"/>
          </a:solidFill>
          <a:ln>
            <a:solidFill>
              <a:srgbClr val="951B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089145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91356-FC34-D6F1-71DA-1FA2902A10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C1F737-4C8B-977F-648E-4177648BAACC}"/>
              </a:ext>
            </a:extLst>
          </p:cNvPr>
          <p:cNvSpPr>
            <a:spLocks noGrp="1"/>
          </p:cNvSpPr>
          <p:nvPr>
            <p:ph type="title"/>
          </p:nvPr>
        </p:nvSpPr>
        <p:spPr/>
        <p:txBody>
          <a:bodyPr/>
          <a:lstStyle/>
          <a:p>
            <a:r>
              <a:rPr lang="fr-FR" sz="2200" dirty="0"/>
              <a:t>Process pour le lancement des marchés subséquents pour la fédération</a:t>
            </a:r>
          </a:p>
        </p:txBody>
      </p:sp>
      <p:sp>
        <p:nvSpPr>
          <p:cNvPr id="3" name="Espace réservé de la date 2">
            <a:extLst>
              <a:ext uri="{FF2B5EF4-FFF2-40B4-BE49-F238E27FC236}">
                <a16:creationId xmlns:a16="http://schemas.microsoft.com/office/drawing/2014/main" id="{7E9E749D-E6E8-8BFF-3460-F480B5C58818}"/>
              </a:ext>
            </a:extLst>
          </p:cNvPr>
          <p:cNvSpPr>
            <a:spLocks noGrp="1"/>
          </p:cNvSpPr>
          <p:nvPr>
            <p:ph type="dt" sz="half" idx="2"/>
          </p:nvPr>
        </p:nvSpPr>
        <p:spPr/>
        <p:txBody>
          <a:bodyPr/>
          <a:lstStyle/>
          <a:p>
            <a:r>
              <a:rPr lang="fr-FR" dirty="0"/>
              <a:t>janvier 2026</a:t>
            </a:r>
          </a:p>
        </p:txBody>
      </p:sp>
      <p:sp>
        <p:nvSpPr>
          <p:cNvPr id="4" name="Espace réservé du pied de page 3">
            <a:extLst>
              <a:ext uri="{FF2B5EF4-FFF2-40B4-BE49-F238E27FC236}">
                <a16:creationId xmlns:a16="http://schemas.microsoft.com/office/drawing/2014/main" id="{834074B3-87A8-9447-8367-268AE9B7C397}"/>
              </a:ext>
            </a:extLst>
          </p:cNvPr>
          <p:cNvSpPr>
            <a:spLocks noGrp="1"/>
          </p:cNvSpPr>
          <p:nvPr>
            <p:ph type="ftr" sz="quarter" idx="3"/>
          </p:nvPr>
        </p:nvSpPr>
        <p:spPr/>
        <p:txBody>
          <a:bodyPr/>
          <a:lstStyle/>
          <a:p>
            <a:r>
              <a:rPr lang="fr-FR" dirty="0"/>
              <a:t>Direction des Achats et Direction du Produit Retraite</a:t>
            </a:r>
          </a:p>
        </p:txBody>
      </p:sp>
      <p:sp>
        <p:nvSpPr>
          <p:cNvPr id="5" name="Espace réservé du numéro de diapositive 4">
            <a:extLst>
              <a:ext uri="{FF2B5EF4-FFF2-40B4-BE49-F238E27FC236}">
                <a16:creationId xmlns:a16="http://schemas.microsoft.com/office/drawing/2014/main" id="{2E91450F-B460-04AE-1CDD-BB1F0E307A3C}"/>
              </a:ext>
            </a:extLst>
          </p:cNvPr>
          <p:cNvSpPr>
            <a:spLocks noGrp="1"/>
          </p:cNvSpPr>
          <p:nvPr>
            <p:ph type="sldNum" sz="quarter" idx="4"/>
          </p:nvPr>
        </p:nvSpPr>
        <p:spPr/>
        <p:txBody>
          <a:bodyPr/>
          <a:lstStyle/>
          <a:p>
            <a:fld id="{0122D7F3-A425-4DC0-8E27-7F938E352BD0}" type="slidenum">
              <a:rPr lang="fr-FR" smtClean="0"/>
              <a:pPr/>
              <a:t>41</a:t>
            </a:fld>
            <a:endParaRPr lang="fr-FR" dirty="0"/>
          </a:p>
        </p:txBody>
      </p:sp>
      <p:sp>
        <p:nvSpPr>
          <p:cNvPr id="6" name="Espace réservé du contenu 5">
            <a:extLst>
              <a:ext uri="{FF2B5EF4-FFF2-40B4-BE49-F238E27FC236}">
                <a16:creationId xmlns:a16="http://schemas.microsoft.com/office/drawing/2014/main" id="{CA26A58B-20C0-23D3-ECD7-AAE12F8B53F0}"/>
              </a:ext>
            </a:extLst>
          </p:cNvPr>
          <p:cNvSpPr>
            <a:spLocks noGrp="1"/>
          </p:cNvSpPr>
          <p:nvPr>
            <p:ph idx="1"/>
          </p:nvPr>
        </p:nvSpPr>
        <p:spPr>
          <a:xfrm>
            <a:off x="323849" y="1770742"/>
            <a:ext cx="11574640" cy="4544331"/>
          </a:xfrm>
        </p:spPr>
        <p:txBody>
          <a:bodyPr>
            <a:normAutofit fontScale="92500" lnSpcReduction="10000"/>
          </a:bodyPr>
          <a:lstStyle/>
          <a:p>
            <a:r>
              <a:rPr lang="fr-FR" sz="2000" dirty="0"/>
              <a:t>Chaque Membre du groupement se réserve la possibilité d'exclure, temporairement ou définitivement, des consultations relatives à des marchés subséquents ultérieurs, un Attributaire de l'accord-cadre qui aurait manqué à ses engagements ou obligations précisées dans l’Accord-cadre et les marchés subséquent. </a:t>
            </a:r>
          </a:p>
          <a:p>
            <a:pPr marL="0" indent="0">
              <a:buNone/>
            </a:pPr>
            <a:endParaRPr lang="fr-FR" sz="1400" dirty="0"/>
          </a:p>
          <a:p>
            <a:r>
              <a:rPr lang="fr-FR" sz="2000" dirty="0"/>
              <a:t>Les motifs d’exclusion peuvent porter notamment sur les cas d’insuffisance suivants :</a:t>
            </a:r>
          </a:p>
          <a:p>
            <a:pPr lvl="1" fontAlgn="base"/>
            <a:r>
              <a:rPr lang="fr-FR" sz="1800" dirty="0"/>
              <a:t>Absences répétées de réponses à des consultations ou réponses inadaptées aux sollicitations lors des consultation relatives à la conclusion de Marchés subséquents ;</a:t>
            </a:r>
          </a:p>
          <a:p>
            <a:pPr lvl="1" fontAlgn="base"/>
            <a:r>
              <a:rPr lang="fr-FR" sz="1800" dirty="0"/>
              <a:t>Manquements aux obligations contractuelles de toute nature, de nature à mettre en péril les bonnes conduites des projets du Membre du groupement ;</a:t>
            </a:r>
          </a:p>
          <a:p>
            <a:pPr lvl="1" fontAlgn="base"/>
            <a:r>
              <a:rPr lang="fr-FR" sz="1800" dirty="0"/>
              <a:t>Manquements à ses engagements de suivi de la qualité globale de la relation et des prestations qui lui ont été confiées ;</a:t>
            </a:r>
          </a:p>
          <a:p>
            <a:pPr lvl="1" fontAlgn="base"/>
            <a:endParaRPr lang="fr-FR" sz="1800" dirty="0"/>
          </a:p>
          <a:p>
            <a:pPr marL="228600" lvl="1" fontAlgn="base"/>
            <a:r>
              <a:rPr lang="fr-FR" dirty="0"/>
              <a:t>Dès lors qu’un manquement est constaté il sera notifié par lettre recommandée avec AR</a:t>
            </a:r>
          </a:p>
        </p:txBody>
      </p:sp>
    </p:spTree>
    <p:extLst>
      <p:ext uri="{BB962C8B-B14F-4D97-AF65-F5344CB8AC3E}">
        <p14:creationId xmlns:p14="http://schemas.microsoft.com/office/powerpoint/2010/main" val="41713634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D8EFC-B506-97D7-C955-EE318B20111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08313B-CE65-BBA0-CF7C-FEE7BA2A29AF}"/>
              </a:ext>
            </a:extLst>
          </p:cNvPr>
          <p:cNvSpPr>
            <a:spLocks noGrp="1"/>
          </p:cNvSpPr>
          <p:nvPr>
            <p:ph type="title"/>
          </p:nvPr>
        </p:nvSpPr>
        <p:spPr>
          <a:xfrm>
            <a:off x="3539836" y="2791578"/>
            <a:ext cx="7813963" cy="1153796"/>
          </a:xfrm>
        </p:spPr>
        <p:txBody>
          <a:bodyPr/>
          <a:lstStyle/>
          <a:p>
            <a:r>
              <a:rPr lang="fr-FR" sz="3600" dirty="0"/>
              <a:t>La facturation</a:t>
            </a:r>
          </a:p>
        </p:txBody>
      </p:sp>
      <p:sp>
        <p:nvSpPr>
          <p:cNvPr id="3" name="Espace réservé du texte 2">
            <a:extLst>
              <a:ext uri="{FF2B5EF4-FFF2-40B4-BE49-F238E27FC236}">
                <a16:creationId xmlns:a16="http://schemas.microsoft.com/office/drawing/2014/main" id="{19B5AE76-AEFC-7500-D5E6-45C90E7F67BE}"/>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07F3DCEC-7E44-662B-7A24-C285803B7CDA}"/>
              </a:ext>
            </a:extLst>
          </p:cNvPr>
          <p:cNvSpPr>
            <a:spLocks noGrp="1"/>
          </p:cNvSpPr>
          <p:nvPr>
            <p:ph type="dt" sz="half" idx="2"/>
          </p:nvPr>
        </p:nvSpPr>
        <p:spPr/>
        <p:txBody>
          <a:bodyPr/>
          <a:lstStyle/>
          <a:p>
            <a:r>
              <a:rPr lang="fr-FR" dirty="0"/>
              <a:t>février 2026</a:t>
            </a:r>
          </a:p>
        </p:txBody>
      </p:sp>
      <p:sp>
        <p:nvSpPr>
          <p:cNvPr id="5" name="Espace réservé du pied de page 4">
            <a:extLst>
              <a:ext uri="{FF2B5EF4-FFF2-40B4-BE49-F238E27FC236}">
                <a16:creationId xmlns:a16="http://schemas.microsoft.com/office/drawing/2014/main" id="{39BE6209-D3BD-01D2-1F36-5754DCD7BC2E}"/>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3AE4FB3C-6420-E9C2-5087-B1770AAE2114}"/>
              </a:ext>
            </a:extLst>
          </p:cNvPr>
          <p:cNvSpPr>
            <a:spLocks noGrp="1"/>
          </p:cNvSpPr>
          <p:nvPr>
            <p:ph type="sldNum" sz="quarter" idx="4"/>
          </p:nvPr>
        </p:nvSpPr>
        <p:spPr/>
        <p:txBody>
          <a:bodyPr/>
          <a:lstStyle/>
          <a:p>
            <a:fld id="{0122D7F3-A425-4DC0-8E27-7F938E352BD0}" type="slidenum">
              <a:rPr lang="fr-FR" smtClean="0"/>
              <a:pPr/>
              <a:t>42</a:t>
            </a:fld>
            <a:endParaRPr lang="fr-FR" dirty="0"/>
          </a:p>
        </p:txBody>
      </p:sp>
    </p:spTree>
    <p:extLst>
      <p:ext uri="{BB962C8B-B14F-4D97-AF65-F5344CB8AC3E}">
        <p14:creationId xmlns:p14="http://schemas.microsoft.com/office/powerpoint/2010/main" val="39011688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8F67EE-AC65-7754-4FD9-ED26AD6DCD1D}"/>
              </a:ext>
            </a:extLst>
          </p:cNvPr>
          <p:cNvSpPr>
            <a:spLocks noGrp="1"/>
          </p:cNvSpPr>
          <p:nvPr>
            <p:ph type="title"/>
          </p:nvPr>
        </p:nvSpPr>
        <p:spPr/>
        <p:txBody>
          <a:bodyPr/>
          <a:lstStyle/>
          <a:p>
            <a:r>
              <a:rPr lang="fr-FR" sz="2200" dirty="0"/>
              <a:t>Facturation : éléments devant figurer sur la facture</a:t>
            </a:r>
          </a:p>
        </p:txBody>
      </p:sp>
      <p:sp>
        <p:nvSpPr>
          <p:cNvPr id="3" name="Espace réservé du contenu 2">
            <a:extLst>
              <a:ext uri="{FF2B5EF4-FFF2-40B4-BE49-F238E27FC236}">
                <a16:creationId xmlns:a16="http://schemas.microsoft.com/office/drawing/2014/main" id="{DCE4BFC2-9BE3-99B0-4ABA-7E85D757EBEB}"/>
              </a:ext>
            </a:extLst>
          </p:cNvPr>
          <p:cNvSpPr>
            <a:spLocks noGrp="1"/>
          </p:cNvSpPr>
          <p:nvPr>
            <p:ph idx="1"/>
          </p:nvPr>
        </p:nvSpPr>
        <p:spPr/>
        <p:txBody>
          <a:bodyPr/>
          <a:lstStyle/>
          <a:p>
            <a:pPr>
              <a:spcBef>
                <a:spcPts val="300"/>
              </a:spcBef>
              <a:spcAft>
                <a:spcPts val="300"/>
              </a:spcAft>
            </a:pPr>
            <a:r>
              <a:rPr lang="fr-FR" sz="1800" dirty="0"/>
              <a:t>Privilégier les facturations mensuelles</a:t>
            </a:r>
          </a:p>
          <a:p>
            <a:pPr>
              <a:spcBef>
                <a:spcPts val="300"/>
              </a:spcBef>
              <a:spcAft>
                <a:spcPts val="300"/>
              </a:spcAft>
            </a:pPr>
            <a:endParaRPr lang="fr-FR" sz="1000" dirty="0"/>
          </a:p>
          <a:p>
            <a:pPr>
              <a:spcBef>
                <a:spcPts val="300"/>
              </a:spcBef>
              <a:spcAft>
                <a:spcPts val="300"/>
              </a:spcAft>
            </a:pPr>
            <a:r>
              <a:rPr lang="fr-FR" sz="1800" dirty="0"/>
              <a:t>Eléments devant figurer sur la facture</a:t>
            </a:r>
          </a:p>
          <a:p>
            <a:pPr lvl="1">
              <a:spcBef>
                <a:spcPts val="300"/>
              </a:spcBef>
              <a:spcAft>
                <a:spcPts val="300"/>
              </a:spcAft>
            </a:pPr>
            <a:r>
              <a:rPr lang="fr-FR" sz="1600" dirty="0"/>
              <a:t>Le numéro de contrat : 2026-xx-xx-00n</a:t>
            </a:r>
          </a:p>
          <a:p>
            <a:pPr lvl="1">
              <a:spcBef>
                <a:spcPts val="300"/>
              </a:spcBef>
              <a:spcAft>
                <a:spcPts val="300"/>
              </a:spcAft>
            </a:pPr>
            <a:r>
              <a:rPr lang="fr-FR" sz="1600" dirty="0"/>
              <a:t>Le numéro de la commande : COMMANDE N° 1XXXXX</a:t>
            </a:r>
          </a:p>
          <a:p>
            <a:pPr lvl="1">
              <a:spcBef>
                <a:spcPts val="300"/>
              </a:spcBef>
              <a:spcAft>
                <a:spcPts val="300"/>
              </a:spcAft>
            </a:pPr>
            <a:r>
              <a:rPr lang="fr-FR" sz="1600" dirty="0"/>
              <a:t>Les jours à facturer, le TJM et le Trigramme du Consultant</a:t>
            </a:r>
          </a:p>
          <a:p>
            <a:pPr lvl="1">
              <a:spcBef>
                <a:spcPts val="300"/>
              </a:spcBef>
              <a:spcAft>
                <a:spcPts val="300"/>
              </a:spcAft>
            </a:pPr>
            <a:endParaRPr lang="fr-FR" sz="1000" dirty="0"/>
          </a:p>
          <a:p>
            <a:pPr>
              <a:spcBef>
                <a:spcPts val="300"/>
              </a:spcBef>
              <a:spcAft>
                <a:spcPts val="300"/>
              </a:spcAft>
            </a:pPr>
            <a:r>
              <a:rPr lang="fr-FR" sz="1800" dirty="0"/>
              <a:t>Transmission des factures à libeller et à adresser à :</a:t>
            </a:r>
          </a:p>
          <a:p>
            <a:pPr lvl="1">
              <a:spcBef>
                <a:spcPts val="300"/>
              </a:spcBef>
              <a:spcAft>
                <a:spcPts val="300"/>
              </a:spcAft>
            </a:pPr>
            <a:r>
              <a:rPr lang="fr-FR" sz="1600" dirty="0"/>
              <a:t>Privilégier la transmission par mail à l’adresse suivante :</a:t>
            </a:r>
            <a:r>
              <a:rPr lang="fr-FR" sz="1600" dirty="0">
                <a:hlinkClick r:id="rId2"/>
              </a:rPr>
              <a:t>DPOPcomptabilitefede@agirc-arrco.fr</a:t>
            </a:r>
            <a:endParaRPr lang="fr-FR" sz="1600" dirty="0"/>
          </a:p>
          <a:p>
            <a:pPr lvl="1">
              <a:spcBef>
                <a:spcPts val="300"/>
              </a:spcBef>
              <a:spcAft>
                <a:spcPts val="300"/>
              </a:spcAft>
            </a:pPr>
            <a:r>
              <a:rPr lang="fr-FR" sz="1600" dirty="0"/>
              <a:t>Ou par voie postale à : Fédération Agirc-Arrco - DPOP – Service comptabilité  - 16-18, rue Jules César - 75592 Paris Cedex 12</a:t>
            </a:r>
          </a:p>
          <a:p>
            <a:pPr marL="457200" lvl="1" indent="0">
              <a:spcBef>
                <a:spcPts val="300"/>
              </a:spcBef>
              <a:spcAft>
                <a:spcPts val="300"/>
              </a:spcAft>
              <a:buNone/>
            </a:pPr>
            <a:endParaRPr lang="fr-FR" sz="1600" dirty="0"/>
          </a:p>
          <a:p>
            <a:endParaRPr lang="fr-FR" dirty="0"/>
          </a:p>
        </p:txBody>
      </p:sp>
      <p:sp>
        <p:nvSpPr>
          <p:cNvPr id="4" name="Espace réservé de la date 3">
            <a:extLst>
              <a:ext uri="{FF2B5EF4-FFF2-40B4-BE49-F238E27FC236}">
                <a16:creationId xmlns:a16="http://schemas.microsoft.com/office/drawing/2014/main" id="{04ADE07A-19F4-7AC7-669E-CF2A78036C40}"/>
              </a:ext>
            </a:extLst>
          </p:cNvPr>
          <p:cNvSpPr>
            <a:spLocks noGrp="1"/>
          </p:cNvSpPr>
          <p:nvPr>
            <p:ph type="dt" sz="half" idx="2"/>
          </p:nvPr>
        </p:nvSpPr>
        <p:spPr/>
        <p:txBody>
          <a:bodyPr/>
          <a:lstStyle/>
          <a:p>
            <a:r>
              <a:rPr lang="fr-FR" dirty="0"/>
              <a:t>février 2026</a:t>
            </a:r>
          </a:p>
        </p:txBody>
      </p:sp>
      <p:sp>
        <p:nvSpPr>
          <p:cNvPr id="5" name="Espace réservé du pied de page 4">
            <a:extLst>
              <a:ext uri="{FF2B5EF4-FFF2-40B4-BE49-F238E27FC236}">
                <a16:creationId xmlns:a16="http://schemas.microsoft.com/office/drawing/2014/main" id="{7DDBDB42-5DB0-190E-362A-EFC13ACDDE76}"/>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8A63D83B-C927-8349-E07A-6ED8ED2C7461}"/>
              </a:ext>
            </a:extLst>
          </p:cNvPr>
          <p:cNvSpPr>
            <a:spLocks noGrp="1"/>
          </p:cNvSpPr>
          <p:nvPr>
            <p:ph type="sldNum" sz="quarter" idx="4"/>
          </p:nvPr>
        </p:nvSpPr>
        <p:spPr/>
        <p:txBody>
          <a:bodyPr/>
          <a:lstStyle/>
          <a:p>
            <a:fld id="{0122D7F3-A425-4DC0-8E27-7F938E352BD0}" type="slidenum">
              <a:rPr lang="fr-FR" smtClean="0"/>
              <a:pPr/>
              <a:t>43</a:t>
            </a:fld>
            <a:endParaRPr lang="fr-FR" dirty="0"/>
          </a:p>
        </p:txBody>
      </p:sp>
    </p:spTree>
    <p:extLst>
      <p:ext uri="{BB962C8B-B14F-4D97-AF65-F5344CB8AC3E}">
        <p14:creationId xmlns:p14="http://schemas.microsoft.com/office/powerpoint/2010/main" val="4092549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CFE500-C0EF-84F9-940D-9B4241320903}"/>
              </a:ext>
            </a:extLst>
          </p:cNvPr>
          <p:cNvSpPr>
            <a:spLocks noGrp="1"/>
          </p:cNvSpPr>
          <p:nvPr>
            <p:ph type="title"/>
          </p:nvPr>
        </p:nvSpPr>
        <p:spPr/>
        <p:txBody>
          <a:bodyPr/>
          <a:lstStyle/>
          <a:p>
            <a:r>
              <a:rPr lang="fr-FR" sz="2200" dirty="0"/>
              <a:t>Facturation : règlement par l’Agirc-Arrco</a:t>
            </a:r>
          </a:p>
        </p:txBody>
      </p:sp>
      <p:sp>
        <p:nvSpPr>
          <p:cNvPr id="3" name="Espace réservé du contenu 2">
            <a:extLst>
              <a:ext uri="{FF2B5EF4-FFF2-40B4-BE49-F238E27FC236}">
                <a16:creationId xmlns:a16="http://schemas.microsoft.com/office/drawing/2014/main" id="{EAB18A6B-E3E4-B4C9-E12D-6084C7C089CA}"/>
              </a:ext>
            </a:extLst>
          </p:cNvPr>
          <p:cNvSpPr>
            <a:spLocks noGrp="1"/>
          </p:cNvSpPr>
          <p:nvPr>
            <p:ph idx="1"/>
          </p:nvPr>
        </p:nvSpPr>
        <p:spPr>
          <a:xfrm>
            <a:off x="323849" y="1770742"/>
            <a:ext cx="11427884" cy="4544331"/>
          </a:xfrm>
        </p:spPr>
        <p:txBody>
          <a:bodyPr/>
          <a:lstStyle/>
          <a:p>
            <a:pPr marL="179388" indent="-179388">
              <a:spcBef>
                <a:spcPts val="300"/>
              </a:spcBef>
              <a:spcAft>
                <a:spcPts val="300"/>
              </a:spcAft>
            </a:pPr>
            <a:r>
              <a:rPr lang="fr-FR" sz="1800" dirty="0"/>
              <a:t>Les factures sont payables par virement bancaire à 30 jours date de réception</a:t>
            </a:r>
          </a:p>
          <a:p>
            <a:pPr marL="179388" indent="-179388">
              <a:spcBef>
                <a:spcPts val="300"/>
              </a:spcBef>
              <a:spcAft>
                <a:spcPts val="300"/>
              </a:spcAft>
            </a:pPr>
            <a:endParaRPr lang="fr-FR" sz="900" dirty="0"/>
          </a:p>
          <a:p>
            <a:pPr marL="179388" indent="-179388">
              <a:spcBef>
                <a:spcPts val="300"/>
              </a:spcBef>
              <a:spcAft>
                <a:spcPts val="300"/>
              </a:spcAft>
            </a:pPr>
            <a:r>
              <a:rPr lang="fr-FR" sz="1800" dirty="0"/>
              <a:t>L’Agirc-Arrco paye les jours effectivement travaillés</a:t>
            </a:r>
          </a:p>
          <a:p>
            <a:pPr marL="179388" indent="-179388">
              <a:spcBef>
                <a:spcPts val="300"/>
              </a:spcBef>
              <a:spcAft>
                <a:spcPts val="300"/>
              </a:spcAft>
            </a:pPr>
            <a:endParaRPr lang="fr-FR" sz="900" dirty="0"/>
          </a:p>
          <a:p>
            <a:pPr marL="179388" indent="-179388">
              <a:spcBef>
                <a:spcPts val="300"/>
              </a:spcBef>
              <a:spcAft>
                <a:spcPts val="300"/>
              </a:spcAft>
            </a:pPr>
            <a:r>
              <a:rPr lang="fr-FR" sz="1800" dirty="0"/>
              <a:t>Déclaration des jours travaillés</a:t>
            </a:r>
          </a:p>
          <a:p>
            <a:pPr marL="627063" lvl="1" indent="-179388">
              <a:spcBef>
                <a:spcPts val="300"/>
              </a:spcBef>
              <a:spcAft>
                <a:spcPts val="300"/>
              </a:spcAft>
            </a:pPr>
            <a:r>
              <a:rPr lang="fr-FR" sz="1600" dirty="0"/>
              <a:t>Les consultants déclarent dans Clarity (l’outil de suivi d’activité de la Fédération) leurs jours travaillés </a:t>
            </a:r>
          </a:p>
          <a:p>
            <a:pPr marL="627063" lvl="1" indent="-179388">
              <a:spcBef>
                <a:spcPts val="300"/>
              </a:spcBef>
              <a:spcAft>
                <a:spcPts val="300"/>
              </a:spcAft>
            </a:pPr>
            <a:r>
              <a:rPr lang="fr-FR" sz="1600" dirty="0"/>
              <a:t>Ces jours sont ensuite validés par le manager responsable</a:t>
            </a:r>
          </a:p>
          <a:p>
            <a:pPr lvl="2"/>
            <a:endParaRPr lang="fr-FR" sz="900" dirty="0"/>
          </a:p>
          <a:p>
            <a:pPr marL="179388" lvl="1" indent="-179388">
              <a:spcBef>
                <a:spcPts val="300"/>
              </a:spcBef>
              <a:spcAft>
                <a:spcPts val="300"/>
              </a:spcAft>
            </a:pPr>
            <a:r>
              <a:rPr lang="fr-FR" sz="1800" dirty="0"/>
              <a:t>Rapprochement du nombre de jours travaillés avec le nombre de jours facturés</a:t>
            </a:r>
          </a:p>
          <a:p>
            <a:pPr marL="627063" lvl="1" indent="-179388">
              <a:spcBef>
                <a:spcPts val="300"/>
              </a:spcBef>
              <a:spcAft>
                <a:spcPts val="300"/>
              </a:spcAft>
            </a:pPr>
            <a:r>
              <a:rPr lang="fr-FR" sz="1600" dirty="0"/>
              <a:t>Pour procéder au paiement, la comptabilité effectue un rapprochement entre le nombre de jours facturés et le nombre de jours présents dans Clarity</a:t>
            </a:r>
          </a:p>
          <a:p>
            <a:pPr marL="627063" lvl="1" indent="-179388">
              <a:spcBef>
                <a:spcPts val="300"/>
              </a:spcBef>
              <a:spcAft>
                <a:spcPts val="300"/>
              </a:spcAft>
            </a:pPr>
            <a:endParaRPr lang="fr-FR" sz="1600" dirty="0"/>
          </a:p>
          <a:p>
            <a:pPr marL="0" indent="0">
              <a:buNone/>
            </a:pPr>
            <a:endParaRPr lang="fr-FR" dirty="0"/>
          </a:p>
          <a:p>
            <a:pPr marL="179388" indent="-179388">
              <a:spcBef>
                <a:spcPts val="300"/>
              </a:spcBef>
              <a:spcAft>
                <a:spcPts val="300"/>
              </a:spcAft>
            </a:pPr>
            <a:endParaRPr lang="fr-FR" sz="1600" dirty="0"/>
          </a:p>
          <a:p>
            <a:pPr marL="179388" indent="-179388">
              <a:spcBef>
                <a:spcPts val="300"/>
              </a:spcBef>
              <a:spcAft>
                <a:spcPts val="300"/>
              </a:spcAft>
            </a:pPr>
            <a:endParaRPr lang="fr-FR" sz="1600" dirty="0"/>
          </a:p>
          <a:p>
            <a:endParaRPr lang="fr-FR" dirty="0"/>
          </a:p>
        </p:txBody>
      </p:sp>
      <p:sp>
        <p:nvSpPr>
          <p:cNvPr id="4" name="Espace réservé de la date 3">
            <a:extLst>
              <a:ext uri="{FF2B5EF4-FFF2-40B4-BE49-F238E27FC236}">
                <a16:creationId xmlns:a16="http://schemas.microsoft.com/office/drawing/2014/main" id="{C6CAD75F-C65D-1037-4D9C-1F657648FD38}"/>
              </a:ext>
            </a:extLst>
          </p:cNvPr>
          <p:cNvSpPr>
            <a:spLocks noGrp="1"/>
          </p:cNvSpPr>
          <p:nvPr>
            <p:ph type="dt" sz="half" idx="2"/>
          </p:nvPr>
        </p:nvSpPr>
        <p:spPr/>
        <p:txBody>
          <a:bodyPr/>
          <a:lstStyle/>
          <a:p>
            <a:r>
              <a:rPr lang="fr-FR" dirty="0"/>
              <a:t>février 2026</a:t>
            </a:r>
          </a:p>
        </p:txBody>
      </p:sp>
      <p:sp>
        <p:nvSpPr>
          <p:cNvPr id="5" name="Espace réservé du pied de page 4">
            <a:extLst>
              <a:ext uri="{FF2B5EF4-FFF2-40B4-BE49-F238E27FC236}">
                <a16:creationId xmlns:a16="http://schemas.microsoft.com/office/drawing/2014/main" id="{62269653-8CD0-D886-D7E3-C2503294A830}"/>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3DAEF915-DF91-2D8F-6F89-FCE9D705AEB6}"/>
              </a:ext>
            </a:extLst>
          </p:cNvPr>
          <p:cNvSpPr>
            <a:spLocks noGrp="1"/>
          </p:cNvSpPr>
          <p:nvPr>
            <p:ph type="sldNum" sz="quarter" idx="4"/>
          </p:nvPr>
        </p:nvSpPr>
        <p:spPr/>
        <p:txBody>
          <a:bodyPr/>
          <a:lstStyle/>
          <a:p>
            <a:fld id="{0122D7F3-A425-4DC0-8E27-7F938E352BD0}" type="slidenum">
              <a:rPr lang="fr-FR" smtClean="0"/>
              <a:pPr/>
              <a:t>44</a:t>
            </a:fld>
            <a:endParaRPr lang="fr-FR" dirty="0"/>
          </a:p>
        </p:txBody>
      </p:sp>
      <p:sp>
        <p:nvSpPr>
          <p:cNvPr id="7" name="Flèche : pentagone 6">
            <a:extLst>
              <a:ext uri="{FF2B5EF4-FFF2-40B4-BE49-F238E27FC236}">
                <a16:creationId xmlns:a16="http://schemas.microsoft.com/office/drawing/2014/main" id="{09DB7F4A-57EF-4E3E-8EF4-2544DC59C47B}"/>
              </a:ext>
            </a:extLst>
          </p:cNvPr>
          <p:cNvSpPr/>
          <p:nvPr/>
        </p:nvSpPr>
        <p:spPr>
          <a:xfrm>
            <a:off x="689378" y="5472830"/>
            <a:ext cx="288032" cy="720080"/>
          </a:xfrm>
          <a:prstGeom prst="homePlate">
            <a:avLst/>
          </a:prstGeom>
          <a:solidFill>
            <a:srgbClr val="951B81"/>
          </a:solidFill>
          <a:ln>
            <a:solidFill>
              <a:srgbClr val="951B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40DEEDC2-F6E5-4EC2-8A1E-F12B1A212F04}"/>
              </a:ext>
            </a:extLst>
          </p:cNvPr>
          <p:cNvSpPr/>
          <p:nvPr/>
        </p:nvSpPr>
        <p:spPr>
          <a:xfrm>
            <a:off x="1081371" y="5371205"/>
            <a:ext cx="10543823" cy="923330"/>
          </a:xfrm>
          <a:prstGeom prst="rect">
            <a:avLst/>
          </a:prstGeom>
        </p:spPr>
        <p:txBody>
          <a:bodyPr wrap="square">
            <a:spAutoFit/>
          </a:bodyPr>
          <a:lstStyle/>
          <a:p>
            <a:pPr marL="0" lvl="1"/>
            <a:r>
              <a:rPr lang="fr-FR" b="1" dirty="0"/>
              <a:t>Afin d’éviter tout « litige » (au sens comptable) il est recommandé aux prestataires de s’assurer en amont de l’égalité du nombre de jours facturés avec le nombre de jours travaillés</a:t>
            </a:r>
          </a:p>
        </p:txBody>
      </p:sp>
    </p:spTree>
    <p:extLst>
      <p:ext uri="{BB962C8B-B14F-4D97-AF65-F5344CB8AC3E}">
        <p14:creationId xmlns:p14="http://schemas.microsoft.com/office/powerpoint/2010/main" val="42234512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3DA4B-DF5E-7775-6918-6B264D48D9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6F6A03-3111-7668-7C74-9BD52A29C37D}"/>
              </a:ext>
            </a:extLst>
          </p:cNvPr>
          <p:cNvSpPr>
            <a:spLocks noGrp="1"/>
          </p:cNvSpPr>
          <p:nvPr>
            <p:ph type="title"/>
          </p:nvPr>
        </p:nvSpPr>
        <p:spPr>
          <a:xfrm>
            <a:off x="3539836" y="2791578"/>
            <a:ext cx="7813963" cy="1153796"/>
          </a:xfrm>
        </p:spPr>
        <p:txBody>
          <a:bodyPr/>
          <a:lstStyle/>
          <a:p>
            <a:r>
              <a:rPr lang="fr-FR" sz="3600" dirty="0"/>
              <a:t>Contacts</a:t>
            </a:r>
          </a:p>
        </p:txBody>
      </p:sp>
      <p:sp>
        <p:nvSpPr>
          <p:cNvPr id="3" name="Espace réservé du texte 2">
            <a:extLst>
              <a:ext uri="{FF2B5EF4-FFF2-40B4-BE49-F238E27FC236}">
                <a16:creationId xmlns:a16="http://schemas.microsoft.com/office/drawing/2014/main" id="{4973A819-5A22-2E3E-01CF-FC67395B9682}"/>
              </a:ext>
            </a:extLst>
          </p:cNvPr>
          <p:cNvSpPr>
            <a:spLocks noGrp="1"/>
          </p:cNvSpPr>
          <p:nvPr>
            <p:ph type="body" idx="1"/>
          </p:nvPr>
        </p:nvSpPr>
        <p:spPr/>
        <p:txBody>
          <a:bodyPr/>
          <a:lstStyle/>
          <a:p>
            <a:endParaRPr lang="fr-FR"/>
          </a:p>
        </p:txBody>
      </p:sp>
      <p:sp>
        <p:nvSpPr>
          <p:cNvPr id="4" name="Espace réservé de la date 3">
            <a:extLst>
              <a:ext uri="{FF2B5EF4-FFF2-40B4-BE49-F238E27FC236}">
                <a16:creationId xmlns:a16="http://schemas.microsoft.com/office/drawing/2014/main" id="{C790C64B-369E-BB5D-BDCE-B1C2636B7950}"/>
              </a:ext>
            </a:extLst>
          </p:cNvPr>
          <p:cNvSpPr>
            <a:spLocks noGrp="1"/>
          </p:cNvSpPr>
          <p:nvPr>
            <p:ph type="dt" sz="half" idx="2"/>
          </p:nvPr>
        </p:nvSpPr>
        <p:spPr/>
        <p:txBody>
          <a:bodyPr/>
          <a:lstStyle/>
          <a:p>
            <a:r>
              <a:rPr lang="fr-FR" dirty="0"/>
              <a:t>février 2026</a:t>
            </a:r>
          </a:p>
        </p:txBody>
      </p:sp>
      <p:sp>
        <p:nvSpPr>
          <p:cNvPr id="5" name="Espace réservé du pied de page 4">
            <a:extLst>
              <a:ext uri="{FF2B5EF4-FFF2-40B4-BE49-F238E27FC236}">
                <a16:creationId xmlns:a16="http://schemas.microsoft.com/office/drawing/2014/main" id="{5ACC9DF0-14E2-1CF7-9A08-87D9FFE8E0FD}"/>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DF6DF8F4-9DB2-5251-7CA0-60ADE72C8545}"/>
              </a:ext>
            </a:extLst>
          </p:cNvPr>
          <p:cNvSpPr>
            <a:spLocks noGrp="1"/>
          </p:cNvSpPr>
          <p:nvPr>
            <p:ph type="sldNum" sz="quarter" idx="4"/>
          </p:nvPr>
        </p:nvSpPr>
        <p:spPr/>
        <p:txBody>
          <a:bodyPr/>
          <a:lstStyle/>
          <a:p>
            <a:fld id="{0122D7F3-A425-4DC0-8E27-7F938E352BD0}" type="slidenum">
              <a:rPr lang="fr-FR" smtClean="0"/>
              <a:pPr/>
              <a:t>45</a:t>
            </a:fld>
            <a:endParaRPr lang="fr-FR" dirty="0"/>
          </a:p>
        </p:txBody>
      </p:sp>
    </p:spTree>
    <p:extLst>
      <p:ext uri="{BB962C8B-B14F-4D97-AF65-F5344CB8AC3E}">
        <p14:creationId xmlns:p14="http://schemas.microsoft.com/office/powerpoint/2010/main" val="331303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5A25A-931F-740E-8324-24EFD31F8C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CBA28C9-E5C4-3C17-E4BE-8A17BF017DFB}"/>
              </a:ext>
            </a:extLst>
          </p:cNvPr>
          <p:cNvSpPr>
            <a:spLocks noGrp="1"/>
          </p:cNvSpPr>
          <p:nvPr>
            <p:ph type="title"/>
          </p:nvPr>
        </p:nvSpPr>
        <p:spPr/>
        <p:txBody>
          <a:bodyPr/>
          <a:lstStyle/>
          <a:p>
            <a:r>
              <a:rPr lang="fr-FR" sz="2400" dirty="0"/>
              <a:t>Contacts</a:t>
            </a:r>
            <a:endParaRPr lang="fr-FR" sz="2200" dirty="0"/>
          </a:p>
        </p:txBody>
      </p:sp>
      <p:sp>
        <p:nvSpPr>
          <p:cNvPr id="3" name="Espace réservé du contenu 2">
            <a:extLst>
              <a:ext uri="{FF2B5EF4-FFF2-40B4-BE49-F238E27FC236}">
                <a16:creationId xmlns:a16="http://schemas.microsoft.com/office/drawing/2014/main" id="{BAF84FBD-6934-8F8E-486D-DB234C93DAFD}"/>
              </a:ext>
            </a:extLst>
          </p:cNvPr>
          <p:cNvSpPr>
            <a:spLocks noGrp="1"/>
          </p:cNvSpPr>
          <p:nvPr>
            <p:ph idx="1"/>
          </p:nvPr>
        </p:nvSpPr>
        <p:spPr>
          <a:xfrm>
            <a:off x="323849" y="1770742"/>
            <a:ext cx="11585929" cy="4544331"/>
          </a:xfrm>
        </p:spPr>
        <p:txBody>
          <a:bodyPr>
            <a:normAutofit lnSpcReduction="10000"/>
          </a:bodyPr>
          <a:lstStyle/>
          <a:p>
            <a:pPr marL="179388" indent="-179388">
              <a:spcBef>
                <a:spcPts val="300"/>
              </a:spcBef>
              <a:spcAft>
                <a:spcPts val="300"/>
              </a:spcAft>
            </a:pPr>
            <a:r>
              <a:rPr lang="fr-FR" sz="1800" dirty="0"/>
              <a:t>Interlocuteurs Métier - DPR</a:t>
            </a:r>
          </a:p>
          <a:p>
            <a:pPr marL="442913" lvl="1" indent="-263525">
              <a:spcBef>
                <a:spcPts val="300"/>
              </a:spcBef>
              <a:spcAft>
                <a:spcPts val="300"/>
              </a:spcAft>
            </a:pPr>
            <a:r>
              <a:rPr lang="fr-FR" sz="1600" dirty="0"/>
              <a:t>FMI et ECP : </a:t>
            </a:r>
            <a:r>
              <a:rPr lang="fr-FR" sz="1600" dirty="0">
                <a:hlinkClick r:id="rId2"/>
              </a:rPr>
              <a:t>edournel@agirc-arrco.fr</a:t>
            </a:r>
            <a:endParaRPr lang="fr-FR" sz="1600" dirty="0"/>
          </a:p>
          <a:p>
            <a:pPr marL="442913" lvl="1" indent="-263525">
              <a:spcBef>
                <a:spcPts val="300"/>
              </a:spcBef>
              <a:spcAft>
                <a:spcPts val="300"/>
              </a:spcAft>
            </a:pPr>
            <a:r>
              <a:rPr lang="fr-FR" sz="1600" dirty="0"/>
              <a:t>FME, ROSE et SAD: </a:t>
            </a:r>
            <a:r>
              <a:rPr lang="fr-FR" sz="1600" dirty="0">
                <a:hlinkClick r:id="rId3"/>
              </a:rPr>
              <a:t>choltzinger@agirc-arrco.fr</a:t>
            </a:r>
            <a:endParaRPr lang="fr-FR" sz="1600" dirty="0"/>
          </a:p>
          <a:p>
            <a:pPr marL="442913" lvl="1" indent="-263525">
              <a:spcBef>
                <a:spcPts val="300"/>
              </a:spcBef>
              <a:spcAft>
                <a:spcPts val="300"/>
              </a:spcAft>
            </a:pPr>
            <a:endParaRPr lang="fr-FR" sz="1600" dirty="0"/>
          </a:p>
          <a:p>
            <a:pPr marL="179388" lvl="1" indent="-179388">
              <a:spcBef>
                <a:spcPts val="300"/>
              </a:spcBef>
              <a:spcAft>
                <a:spcPts val="300"/>
              </a:spcAft>
            </a:pPr>
            <a:r>
              <a:rPr lang="fr-FR" sz="1800" dirty="0"/>
              <a:t>Interlocuteur Contrat</a:t>
            </a:r>
          </a:p>
          <a:p>
            <a:pPr marL="442913" lvl="1" indent="-263525">
              <a:spcBef>
                <a:spcPts val="300"/>
              </a:spcBef>
              <a:spcAft>
                <a:spcPts val="300"/>
              </a:spcAft>
            </a:pPr>
            <a:r>
              <a:rPr lang="fr-FR" sz="1600" dirty="0"/>
              <a:t>Achat : </a:t>
            </a:r>
            <a:r>
              <a:rPr lang="fr-FR" sz="1600" dirty="0">
                <a:hlinkClick r:id="rId4"/>
              </a:rPr>
              <a:t>lsermanson@agirc-arrco.fr</a:t>
            </a:r>
            <a:endParaRPr lang="fr-FR" sz="1600" dirty="0"/>
          </a:p>
          <a:p>
            <a:pPr marL="442913" lvl="1" indent="-263525">
              <a:spcBef>
                <a:spcPts val="300"/>
              </a:spcBef>
              <a:spcAft>
                <a:spcPts val="300"/>
              </a:spcAft>
            </a:pPr>
            <a:r>
              <a:rPr lang="fr-FR" sz="1600" dirty="0"/>
              <a:t>Achat : </a:t>
            </a:r>
            <a:r>
              <a:rPr lang="fr-FR" sz="1600" dirty="0">
                <a:hlinkClick r:id="rId4"/>
              </a:rPr>
              <a:t>smouldsidi@agirc-arrco.fr</a:t>
            </a:r>
            <a:endParaRPr lang="fr-FR" sz="1600" dirty="0"/>
          </a:p>
          <a:p>
            <a:pPr marL="442913" lvl="1" indent="-263525">
              <a:spcBef>
                <a:spcPts val="300"/>
              </a:spcBef>
              <a:spcAft>
                <a:spcPts val="300"/>
              </a:spcAft>
            </a:pPr>
            <a:endParaRPr lang="fr-FR" sz="1600" dirty="0"/>
          </a:p>
          <a:p>
            <a:pPr marL="179388" lvl="1" indent="-179388">
              <a:spcBef>
                <a:spcPts val="300"/>
              </a:spcBef>
              <a:spcAft>
                <a:spcPts val="300"/>
              </a:spcAft>
            </a:pPr>
            <a:r>
              <a:rPr lang="fr-FR" sz="1800" dirty="0"/>
              <a:t>Contacts sociétés référencées</a:t>
            </a:r>
          </a:p>
          <a:p>
            <a:pPr marL="442913" lvl="1" indent="-263525">
              <a:spcBef>
                <a:spcPts val="300"/>
              </a:spcBef>
              <a:spcAft>
                <a:spcPts val="300"/>
              </a:spcAft>
            </a:pPr>
            <a:r>
              <a:rPr lang="fr-FR" sz="1600" dirty="0"/>
              <a:t>Nom du contact commercial : merci de communiquer aux achats et à la DPR l’adresse mail (prénom et nom) du commercial concerné. </a:t>
            </a:r>
            <a:r>
              <a:rPr lang="fr-FR" sz="1600" b="1" dirty="0"/>
              <a:t>En cas de changement d’interlocuteur, il est indispensable de prévenir les référents Agirc-Arrco</a:t>
            </a:r>
            <a:endParaRPr lang="fr-FR" sz="1600" b="1" dirty="0">
              <a:solidFill>
                <a:srgbClr val="FF0000"/>
              </a:solidFill>
            </a:endParaRPr>
          </a:p>
          <a:p>
            <a:pPr marL="442913" lvl="1" indent="-263525">
              <a:spcBef>
                <a:spcPts val="300"/>
              </a:spcBef>
              <a:spcAft>
                <a:spcPts val="300"/>
              </a:spcAft>
            </a:pPr>
            <a:r>
              <a:rPr lang="fr-FR" sz="1600" dirty="0"/>
              <a:t>Envoi des marchés : sur la plateforme </a:t>
            </a:r>
            <a:r>
              <a:rPr lang="fr-FR" sz="1600" dirty="0" err="1"/>
              <a:t>AchatPublic</a:t>
            </a:r>
            <a:r>
              <a:rPr lang="fr-FR" sz="1600" dirty="0"/>
              <a:t>, merci de </a:t>
            </a:r>
            <a:r>
              <a:rPr lang="fr-FR" sz="1600" b="1" dirty="0"/>
              <a:t>privilégier une adresse mail générique </a:t>
            </a:r>
            <a:r>
              <a:rPr lang="fr-FR" sz="1600" dirty="0"/>
              <a:t>(une seule adresse de contact)</a:t>
            </a:r>
          </a:p>
          <a:p>
            <a:pPr marL="442913" lvl="1" indent="-263525">
              <a:spcBef>
                <a:spcPts val="300"/>
              </a:spcBef>
              <a:spcAft>
                <a:spcPts val="300"/>
              </a:spcAft>
            </a:pPr>
            <a:r>
              <a:rPr lang="fr-FR" sz="1600" dirty="0"/>
              <a:t>Envoi des bons de commandes Corcentric : plusieurs adresses mails pourront être inscrites</a:t>
            </a:r>
          </a:p>
          <a:p>
            <a:pPr marL="442913" lvl="1" indent="-263525">
              <a:spcBef>
                <a:spcPts val="300"/>
              </a:spcBef>
              <a:spcAft>
                <a:spcPts val="300"/>
              </a:spcAft>
            </a:pPr>
            <a:endParaRPr lang="fr-FR" sz="1600" dirty="0"/>
          </a:p>
          <a:p>
            <a:pPr marL="179388" lvl="1" indent="0">
              <a:spcBef>
                <a:spcPts val="300"/>
              </a:spcBef>
              <a:spcAft>
                <a:spcPts val="300"/>
              </a:spcAft>
              <a:buNone/>
            </a:pPr>
            <a:endParaRPr lang="fr-FR" sz="1600" dirty="0"/>
          </a:p>
          <a:p>
            <a:pPr marL="457200" lvl="1" indent="-457200">
              <a:spcBef>
                <a:spcPts val="300"/>
              </a:spcBef>
              <a:spcAft>
                <a:spcPts val="300"/>
              </a:spcAft>
              <a:buFont typeface="+mj-lt"/>
              <a:buAutoNum type="arabicPeriod"/>
            </a:pPr>
            <a:endParaRPr lang="fr-FR" sz="1000" dirty="0"/>
          </a:p>
          <a:p>
            <a:endParaRPr lang="fr-FR" dirty="0"/>
          </a:p>
        </p:txBody>
      </p:sp>
      <p:sp>
        <p:nvSpPr>
          <p:cNvPr id="4" name="Espace réservé de la date 3">
            <a:extLst>
              <a:ext uri="{FF2B5EF4-FFF2-40B4-BE49-F238E27FC236}">
                <a16:creationId xmlns:a16="http://schemas.microsoft.com/office/drawing/2014/main" id="{0FA97B1C-4483-BEBA-1523-08D02D733F29}"/>
              </a:ext>
            </a:extLst>
          </p:cNvPr>
          <p:cNvSpPr>
            <a:spLocks noGrp="1"/>
          </p:cNvSpPr>
          <p:nvPr>
            <p:ph type="dt" sz="half" idx="2"/>
          </p:nvPr>
        </p:nvSpPr>
        <p:spPr/>
        <p:txBody>
          <a:bodyPr/>
          <a:lstStyle/>
          <a:p>
            <a:r>
              <a:rPr lang="fr-FR" dirty="0"/>
              <a:t>février 2026</a:t>
            </a:r>
          </a:p>
        </p:txBody>
      </p:sp>
      <p:sp>
        <p:nvSpPr>
          <p:cNvPr id="5" name="Espace réservé du pied de page 4">
            <a:extLst>
              <a:ext uri="{FF2B5EF4-FFF2-40B4-BE49-F238E27FC236}">
                <a16:creationId xmlns:a16="http://schemas.microsoft.com/office/drawing/2014/main" id="{FA0CE489-B761-675D-D88A-698644001817}"/>
              </a:ext>
            </a:extLst>
          </p:cNvPr>
          <p:cNvSpPr>
            <a:spLocks noGrp="1"/>
          </p:cNvSpPr>
          <p:nvPr>
            <p:ph type="ftr" sz="quarter" idx="3"/>
          </p:nvPr>
        </p:nvSpPr>
        <p:spPr/>
        <p:txBody>
          <a:bodyPr/>
          <a:lstStyle/>
          <a:p>
            <a:r>
              <a:rPr lang="fr-FR" dirty="0"/>
              <a:t>Direction des Achats et Direction du Produit Retraite</a:t>
            </a:r>
          </a:p>
        </p:txBody>
      </p:sp>
      <p:sp>
        <p:nvSpPr>
          <p:cNvPr id="6" name="Espace réservé du numéro de diapositive 5">
            <a:extLst>
              <a:ext uri="{FF2B5EF4-FFF2-40B4-BE49-F238E27FC236}">
                <a16:creationId xmlns:a16="http://schemas.microsoft.com/office/drawing/2014/main" id="{0C88A1DF-C420-8F86-842D-65138CDC41D6}"/>
              </a:ext>
            </a:extLst>
          </p:cNvPr>
          <p:cNvSpPr>
            <a:spLocks noGrp="1"/>
          </p:cNvSpPr>
          <p:nvPr>
            <p:ph type="sldNum" sz="quarter" idx="4"/>
          </p:nvPr>
        </p:nvSpPr>
        <p:spPr/>
        <p:txBody>
          <a:bodyPr/>
          <a:lstStyle/>
          <a:p>
            <a:fld id="{0122D7F3-A425-4DC0-8E27-7F938E352BD0}" type="slidenum">
              <a:rPr lang="fr-FR" smtClean="0"/>
              <a:pPr/>
              <a:t>46</a:t>
            </a:fld>
            <a:endParaRPr lang="fr-FR" dirty="0"/>
          </a:p>
        </p:txBody>
      </p:sp>
    </p:spTree>
    <p:extLst>
      <p:ext uri="{BB962C8B-B14F-4D97-AF65-F5344CB8AC3E}">
        <p14:creationId xmlns:p14="http://schemas.microsoft.com/office/powerpoint/2010/main" val="4201625209"/>
      </p:ext>
    </p:extLst>
  </p:cSld>
  <p:clrMapOvr>
    <a:masterClrMapping/>
  </p:clrMapOvr>
</p:sld>
</file>

<file path=ppt/theme/theme1.xml><?xml version="1.0" encoding="utf-8"?>
<a:theme xmlns:a="http://schemas.openxmlformats.org/drawingml/2006/main" name="Thème Office">
  <a:themeElements>
    <a:clrScheme name="Palette_couleurs_Agirc-Arrco">
      <a:dk1>
        <a:sysClr val="windowText" lastClr="000000"/>
      </a:dk1>
      <a:lt1>
        <a:srgbClr val="FFFFFF"/>
      </a:lt1>
      <a:dk2>
        <a:srgbClr val="951B81"/>
      </a:dk2>
      <a:lt2>
        <a:srgbClr val="F2F2F2"/>
      </a:lt2>
      <a:accent1>
        <a:srgbClr val="951B81"/>
      </a:accent1>
      <a:accent2>
        <a:srgbClr val="0085AC"/>
      </a:accent2>
      <a:accent3>
        <a:srgbClr val="E6007E"/>
      </a:accent3>
      <a:accent4>
        <a:srgbClr val="95C11F"/>
      </a:accent4>
      <a:accent5>
        <a:srgbClr val="FFDD00"/>
      </a:accent5>
      <a:accent6>
        <a:srgbClr val="EB5C37"/>
      </a:accent6>
      <a:hlink>
        <a:srgbClr val="EB5C37"/>
      </a:hlink>
      <a:folHlink>
        <a:srgbClr val="E6007E"/>
      </a:folHlink>
    </a:clrScheme>
    <a:fontScheme name="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tx2"/>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ésentation6" id="{3191E55C-9F7D-4362-8301-EC241D48DDEE}" vid="{3A324969-7CFD-4672-B866-A5A9216EF43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4a677389-8479-41af-8c42-bb742e2274fc">
      <UserInfo>
        <DisplayName>Laurence HABERT</DisplayName>
        <AccountId>70</AccountId>
        <AccountType/>
      </UserInfo>
    </SharedWithUsers>
    <TaxCatchAll xmlns="7e6560b6-4eb8-4a3f-83a5-2772d07e8d09" xsi:nil="true"/>
    <lcf76f155ced4ddcb4097134ff3c332f xmlns="83377718-f923-4e13-af12-69f180f48c6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36BF63F8096AA4B8CC5C143A5B91A24" ma:contentTypeVersion="15" ma:contentTypeDescription="Crée un document." ma:contentTypeScope="" ma:versionID="9d316508160bb21d6d06236822279e3b">
  <xsd:schema xmlns:xsd="http://www.w3.org/2001/XMLSchema" xmlns:xs="http://www.w3.org/2001/XMLSchema" xmlns:p="http://schemas.microsoft.com/office/2006/metadata/properties" xmlns:ns2="83377718-f923-4e13-af12-69f180f48c6d" xmlns:ns3="7e6560b6-4eb8-4a3f-83a5-2772d07e8d09" xmlns:ns4="4a677389-8479-41af-8c42-bb742e2274fc" targetNamespace="http://schemas.microsoft.com/office/2006/metadata/properties" ma:root="true" ma:fieldsID="03a7b10b7444249124e2384ea80dc29a" ns2:_="" ns3:_="" ns4:_="">
    <xsd:import namespace="83377718-f923-4e13-af12-69f180f48c6d"/>
    <xsd:import namespace="7e6560b6-4eb8-4a3f-83a5-2772d07e8d09"/>
    <xsd:import namespace="4a677389-8479-41af-8c42-bb742e2274f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4:SharedWithUsers" minOccurs="0"/>
                <xsd:element ref="ns4:SharedWithDetails" minOccurs="0"/>
                <xsd:element ref="ns2:MediaServiceSearchProperties"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377718-f923-4e13-af12-69f180f48c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alises d’images" ma:readOnly="false" ma:fieldId="{5cf76f15-5ced-4ddc-b409-7134ff3c332f}" ma:taxonomyMulti="true" ma:sspId="864ce287-c252-41ab-ac11-d7bc3a532923"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6560b6-4eb8-4a3f-83a5-2772d07e8d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613af66-f7be-4a48-a9ed-3c86e419e58d}" ma:internalName="TaxCatchAll" ma:showField="CatchAllData" ma:web="4a677389-8479-41af-8c42-bb742e2274f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a677389-8479-41af-8c42-bb742e2274fc"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A99E77-2AE1-4B66-BA83-302F52C8D272}">
  <ds:schemaRefs>
    <ds:schemaRef ds:uri="http://schemas.microsoft.com/sharepoint/v3/contenttype/forms"/>
  </ds:schemaRefs>
</ds:datastoreItem>
</file>

<file path=customXml/itemProps2.xml><?xml version="1.0" encoding="utf-8"?>
<ds:datastoreItem xmlns:ds="http://schemas.openxmlformats.org/officeDocument/2006/customXml" ds:itemID="{3910C912-E170-44A3-99B1-2F9BFFCC2E21}">
  <ds:schemaRefs>
    <ds:schemaRef ds:uri="http://schemas.openxmlformats.org/package/2006/metadata/core-properties"/>
    <ds:schemaRef ds:uri="http://schemas.microsoft.com/office/2006/documentManagement/types"/>
    <ds:schemaRef ds:uri="http://www.w3.org/XML/1998/namespace"/>
    <ds:schemaRef ds:uri="http://schemas.microsoft.com/office/2006/metadata/properties"/>
    <ds:schemaRef ds:uri="http://purl.org/dc/terms/"/>
    <ds:schemaRef ds:uri="4a677389-8479-41af-8c42-bb742e2274fc"/>
    <ds:schemaRef ds:uri="http://schemas.microsoft.com/office/infopath/2007/PartnerControls"/>
    <ds:schemaRef ds:uri="http://purl.org/dc/elements/1.1/"/>
    <ds:schemaRef ds:uri="7e6560b6-4eb8-4a3f-83a5-2772d07e8d09"/>
    <ds:schemaRef ds:uri="83377718-f923-4e13-af12-69f180f48c6d"/>
    <ds:schemaRef ds:uri="http://purl.org/dc/dcmitype/"/>
  </ds:schemaRefs>
</ds:datastoreItem>
</file>

<file path=customXml/itemProps3.xml><?xml version="1.0" encoding="utf-8"?>
<ds:datastoreItem xmlns:ds="http://schemas.openxmlformats.org/officeDocument/2006/customXml" ds:itemID="{45155577-F0BB-4E3E-A855-809D8F20C16F}"/>
</file>

<file path=docProps/app.xml><?xml version="1.0" encoding="utf-8"?>
<Properties xmlns="http://schemas.openxmlformats.org/officeDocument/2006/extended-properties" xmlns:vt="http://schemas.openxmlformats.org/officeDocument/2006/docPropsVTypes">
  <Template>Masque Powerpoint Agirc-Arrco 16_9 (1)</Template>
  <TotalTime>754</TotalTime>
  <Words>7181</Words>
  <Application>Microsoft Office PowerPoint</Application>
  <PresentationFormat>Grand écran</PresentationFormat>
  <Paragraphs>806</Paragraphs>
  <Slides>46</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46</vt:i4>
      </vt:variant>
    </vt:vector>
  </HeadingPairs>
  <TitlesOfParts>
    <vt:vector size="53" baseType="lpstr">
      <vt:lpstr>Aptos</vt:lpstr>
      <vt:lpstr>Arial</vt:lpstr>
      <vt:lpstr>Calibri</vt:lpstr>
      <vt:lpstr>Montserrat</vt:lpstr>
      <vt:lpstr>Open Sans</vt:lpstr>
      <vt:lpstr>Wingdings</vt:lpstr>
      <vt:lpstr>Thème Office</vt:lpstr>
      <vt:lpstr>Nouveau référencement Prestations intellectuelles Accord cadre « n° 2025 PAN-PI » </vt:lpstr>
      <vt:lpstr>Présentation de la Direction du Produit Retraite</vt:lpstr>
      <vt:lpstr>DPR - Organigramme simplifié au 1er janvier 2026</vt:lpstr>
      <vt:lpstr>DPR – organisation au 1er janvier 2026</vt:lpstr>
      <vt:lpstr>Unité : Filière Métier Individus</vt:lpstr>
      <vt:lpstr>Filière Métier Individus – pôle Actifs</vt:lpstr>
      <vt:lpstr>Filière Métier Individus – pôle Futurs Retraités</vt:lpstr>
      <vt:lpstr>Filière Métier Individus – pôle Retraités</vt:lpstr>
      <vt:lpstr>Filière Métier Individus – pôle Efficience des opérations individus</vt:lpstr>
      <vt:lpstr>Unité : Expérience Client Particulier</vt:lpstr>
      <vt:lpstr>Expérience Client Particulier – pôle Satisfaction et voix du client</vt:lpstr>
      <vt:lpstr>Expérience Client Particulier – pôle Marketing Opérationnel Clients Particuliers</vt:lpstr>
      <vt:lpstr>Expérience Client Particulier – pôle Gestion de la relation                           omnicanale</vt:lpstr>
      <vt:lpstr>Expérience Client Particulier – pôle Appui aux Opérations du RCR</vt:lpstr>
      <vt:lpstr>Unité : Filière Métier Entreprises</vt:lpstr>
      <vt:lpstr>Filière Métier Entreprises – pôle Appui au pilotage</vt:lpstr>
      <vt:lpstr>Filière Métier Entreprises – pôle Efficience du processus Entreprise</vt:lpstr>
      <vt:lpstr>Filière Métier Entreprises –  pôle Efficience des opérations Entreprise</vt:lpstr>
      <vt:lpstr>Unité : Relation et Offres de Services aux Entreprises : ROSE</vt:lpstr>
      <vt:lpstr>ROSE – pôle Gestion de la Relation Client</vt:lpstr>
      <vt:lpstr>ROSE – pôle Gestion de la Relation Client</vt:lpstr>
      <vt:lpstr>ROSE – pôle Offre de service socle transverse – Développement de l’omnicanalité</vt:lpstr>
      <vt:lpstr>ROSE – pôle Offre de service métier et conseil</vt:lpstr>
      <vt:lpstr>ROSE – pôle Offre de service Data</vt:lpstr>
      <vt:lpstr>ROSE – diffusion de l’offre de service globale – écoute client</vt:lpstr>
      <vt:lpstr>Unité : Services aux Activités de la DPR</vt:lpstr>
      <vt:lpstr>Services aux Activités de la DPR – pôle Efficience DPR</vt:lpstr>
      <vt:lpstr>Services aux Activités de la DPR – Conformité DPR</vt:lpstr>
      <vt:lpstr>Services aux Activités de la DPR – BI-Décisionnel</vt:lpstr>
      <vt:lpstr>Services aux Activités de la DPR – Bureau, Éditique, GED</vt:lpstr>
      <vt:lpstr>Services aux Activités de la DPR – Comptabilité</vt:lpstr>
      <vt:lpstr>Services aux Activités de la DPR – Expérience Utilisateurs</vt:lpstr>
      <vt:lpstr>Services aux Activités de la DPR – LAB Innovation</vt:lpstr>
      <vt:lpstr>L’accord cadre</vt:lpstr>
      <vt:lpstr>Généralités</vt:lpstr>
      <vt:lpstr>Modalités de mise en concurrence des  marchés subséquents</vt:lpstr>
      <vt:lpstr>Modalités de mise en concurrence des marchés subséquents (1/2) </vt:lpstr>
      <vt:lpstr>Modalités de mise en concurrence des marchés subséquents (2/2) </vt:lpstr>
      <vt:lpstr>Le process</vt:lpstr>
      <vt:lpstr>Process pour le lancement des marchés subséquents pour la fédération</vt:lpstr>
      <vt:lpstr>Process pour le lancement des marchés subséquents pour la fédération</vt:lpstr>
      <vt:lpstr>La facturation</vt:lpstr>
      <vt:lpstr>Facturation : éléments devant figurer sur la facture</vt:lpstr>
      <vt:lpstr>Facturation : règlement par l’Agirc-Arrco</vt:lpstr>
      <vt:lpstr>Contacts</vt:lpstr>
      <vt:lpstr>Contacts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Emmanuelle DOURNEL</dc:creator>
  <cp:lastModifiedBy>Sidi Mohamed OULD SIDI</cp:lastModifiedBy>
  <cp:revision>5</cp:revision>
  <cp:lastPrinted>2026-02-05T08:28:31Z</cp:lastPrinted>
  <dcterms:created xsi:type="dcterms:W3CDTF">2026-01-06T15:59:44Z</dcterms:created>
  <dcterms:modified xsi:type="dcterms:W3CDTF">2026-02-05T12:22:57Z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a18e48-5807-4208-9613-9b100bc54601_Enabled">
    <vt:lpwstr>true</vt:lpwstr>
  </property>
  <property fmtid="{D5CDD505-2E9C-101B-9397-08002B2CF9AE}" pid="3" name="MSIP_Label_b6a18e48-5807-4208-9613-9b100bc54601_SetDate">
    <vt:lpwstr>2021-09-16T08:26:06Z</vt:lpwstr>
  </property>
  <property fmtid="{D5CDD505-2E9C-101B-9397-08002B2CF9AE}" pid="4" name="MSIP_Label_b6a18e48-5807-4208-9613-9b100bc54601_Method">
    <vt:lpwstr>Standard</vt:lpwstr>
  </property>
  <property fmtid="{D5CDD505-2E9C-101B-9397-08002B2CF9AE}" pid="5" name="MSIP_Label_b6a18e48-5807-4208-9613-9b100bc54601_Name">
    <vt:lpwstr>AA_ClassConfident_Acces-Interne-AA</vt:lpwstr>
  </property>
  <property fmtid="{D5CDD505-2E9C-101B-9397-08002B2CF9AE}" pid="6" name="MSIP_Label_b6a18e48-5807-4208-9613-9b100bc54601_SiteId">
    <vt:lpwstr>bddd8564-1efb-428c-aaf3-2b8fcda2c29a</vt:lpwstr>
  </property>
  <property fmtid="{D5CDD505-2E9C-101B-9397-08002B2CF9AE}" pid="7" name="MSIP_Label_b6a18e48-5807-4208-9613-9b100bc54601_ActionId">
    <vt:lpwstr>5340b783-739d-453d-afe6-0000c992010b</vt:lpwstr>
  </property>
  <property fmtid="{D5CDD505-2E9C-101B-9397-08002B2CF9AE}" pid="8" name="MSIP_Label_b6a18e48-5807-4208-9613-9b100bc54601_ContentBits">
    <vt:lpwstr>0</vt:lpwstr>
  </property>
  <property fmtid="{D5CDD505-2E9C-101B-9397-08002B2CF9AE}" pid="9" name="TaxKeyword">
    <vt:lpwstr/>
  </property>
  <property fmtid="{D5CDD505-2E9C-101B-9397-08002B2CF9AE}" pid="10" name="TaxCatchAll">
    <vt:lpwstr/>
  </property>
  <property fmtid="{D5CDD505-2E9C-101B-9397-08002B2CF9AE}" pid="11" name="TaxKeywordTaxHTField">
    <vt:lpwstr/>
  </property>
  <property fmtid="{D5CDD505-2E9C-101B-9397-08002B2CF9AE}" pid="12" name="MediaServiceImageTags">
    <vt:lpwstr/>
  </property>
  <property fmtid="{D5CDD505-2E9C-101B-9397-08002B2CF9AE}" pid="13" name="ContentTypeId">
    <vt:lpwstr>0x010100436BF63F8096AA4B8CC5C143A5B91A24</vt:lpwstr>
  </property>
</Properties>
</file>